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3" r:id="rId3"/>
    <p:sldId id="501" r:id="rId4"/>
    <p:sldId id="622" r:id="rId5"/>
    <p:sldId id="625" r:id="rId6"/>
    <p:sldId id="506" r:id="rId7"/>
    <p:sldId id="507" r:id="rId8"/>
    <p:sldId id="624" r:id="rId9"/>
    <p:sldId id="627" r:id="rId10"/>
    <p:sldId id="634" r:id="rId11"/>
    <p:sldId id="635" r:id="rId12"/>
    <p:sldId id="540" r:id="rId13"/>
    <p:sldId id="542" r:id="rId14"/>
    <p:sldId id="544" r:id="rId15"/>
    <p:sldId id="592" r:id="rId16"/>
    <p:sldId id="546" r:id="rId17"/>
    <p:sldId id="593" r:id="rId18"/>
    <p:sldId id="547" r:id="rId19"/>
    <p:sldId id="594" r:id="rId20"/>
    <p:sldId id="595" r:id="rId21"/>
    <p:sldId id="597" r:id="rId22"/>
    <p:sldId id="598" r:id="rId23"/>
    <p:sldId id="596" r:id="rId24"/>
    <p:sldId id="599" r:id="rId25"/>
    <p:sldId id="580" r:id="rId26"/>
    <p:sldId id="629" r:id="rId27"/>
    <p:sldId id="630" r:id="rId28"/>
    <p:sldId id="632" r:id="rId29"/>
    <p:sldId id="628" r:id="rId30"/>
    <p:sldId id="581" r:id="rId31"/>
    <p:sldId id="631" r:id="rId32"/>
    <p:sldId id="582" r:id="rId33"/>
    <p:sldId id="636" r:id="rId34"/>
    <p:sldId id="637" r:id="rId35"/>
    <p:sldId id="621" r:id="rId36"/>
    <p:sldId id="524" r:id="rId37"/>
    <p:sldId id="522" r:id="rId3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39B"/>
    <a:srgbClr val="FDE7F6"/>
    <a:srgbClr val="F8AADE"/>
    <a:srgbClr val="FDBBDA"/>
    <a:srgbClr val="DF6676"/>
    <a:srgbClr val="9F0E6F"/>
    <a:srgbClr val="75215C"/>
    <a:srgbClr val="CBD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73" autoAdjust="0"/>
    <p:restoredTop sz="96341"/>
  </p:normalViewPr>
  <p:slideViewPr>
    <p:cSldViewPr snapToGrid="0">
      <p:cViewPr varScale="1">
        <p:scale>
          <a:sx n="108" d="100"/>
          <a:sy n="108" d="100"/>
        </p:scale>
        <p:origin x="424" y="20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883AA-EDD6-EA4E-B0C8-E83A62E217AE}" type="doc">
      <dgm:prSet loTypeId="urn:microsoft.com/office/officeart/2005/8/layout/hierarchy3" loCatId="" qsTypeId="urn:microsoft.com/office/officeart/2005/8/quickstyle/simple1" qsCatId="simple" csTypeId="urn:microsoft.com/office/officeart/2005/8/colors/accent3_2" csCatId="accent3" phldr="1"/>
      <dgm:spPr/>
      <dgm:t>
        <a:bodyPr/>
        <a:lstStyle/>
        <a:p>
          <a:endParaRPr lang="es-ES"/>
        </a:p>
      </dgm:t>
    </dgm:pt>
    <dgm:pt modelId="{39FBF46C-2B42-7F45-B243-1C0A67870D72}">
      <dgm:prSet phldrT="[Texto]" custT="1"/>
      <dgm:spPr>
        <a:solidFill>
          <a:srgbClr val="DF839B"/>
        </a:solidFill>
      </dgm:spPr>
      <dgm:t>
        <a:bodyPr/>
        <a:lstStyle/>
        <a:p>
          <a:r>
            <a:rPr lang="es-ES" sz="2800" dirty="0"/>
            <a:t>TRAUMA "T"</a:t>
          </a:r>
        </a:p>
      </dgm:t>
    </dgm:pt>
    <dgm:pt modelId="{1C2327D7-FBE2-0C47-8B12-45202E81480A}" type="parTrans" cxnId="{833A679B-BEBC-D04E-8FFC-2546608753F5}">
      <dgm:prSet/>
      <dgm:spPr/>
      <dgm:t>
        <a:bodyPr/>
        <a:lstStyle/>
        <a:p>
          <a:endParaRPr lang="es-ES"/>
        </a:p>
      </dgm:t>
    </dgm:pt>
    <dgm:pt modelId="{D697449D-208F-724D-864F-D363CD8E2EB9}" type="sibTrans" cxnId="{833A679B-BEBC-D04E-8FFC-2546608753F5}">
      <dgm:prSet/>
      <dgm:spPr/>
      <dgm:t>
        <a:bodyPr/>
        <a:lstStyle/>
        <a:p>
          <a:endParaRPr lang="es-ES"/>
        </a:p>
      </dgm:t>
    </dgm:pt>
    <dgm:pt modelId="{5066734C-8B77-1948-8CBC-43B58B75D9A0}">
      <dgm:prSet phldrT="[Texto]" custT="1"/>
      <dgm:spPr/>
      <dgm:t>
        <a:bodyPr/>
        <a:lstStyle/>
        <a:p>
          <a:r>
            <a:rPr lang="es-ES" sz="1800" dirty="0">
              <a:solidFill>
                <a:schemeClr val="tx1">
                  <a:lumMod val="65000"/>
                  <a:lumOff val="35000"/>
                </a:schemeClr>
              </a:solidFill>
            </a:rPr>
            <a:t>Experiencias que implican daño físico o peligro.</a:t>
          </a:r>
        </a:p>
      </dgm:t>
    </dgm:pt>
    <dgm:pt modelId="{A4E8D6CF-380B-B549-82F7-297184425DCC}" type="parTrans" cxnId="{34107347-6A59-9C4F-A847-08F0F0E716C0}">
      <dgm:prSet/>
      <dgm:spPr/>
      <dgm:t>
        <a:bodyPr/>
        <a:lstStyle/>
        <a:p>
          <a:endParaRPr lang="es-ES"/>
        </a:p>
      </dgm:t>
    </dgm:pt>
    <dgm:pt modelId="{4627AC6F-E5A8-C84E-B0C1-EB8725D0AF88}" type="sibTrans" cxnId="{34107347-6A59-9C4F-A847-08F0F0E716C0}">
      <dgm:prSet/>
      <dgm:spPr/>
      <dgm:t>
        <a:bodyPr/>
        <a:lstStyle/>
        <a:p>
          <a:endParaRPr lang="es-ES"/>
        </a:p>
      </dgm:t>
    </dgm:pt>
    <dgm:pt modelId="{A60C7A28-3B58-DC45-8F8F-F56C3F51BF01}">
      <dgm:prSet phldrT="[Texto]" custT="1"/>
      <dgm:spPr/>
      <dgm:t>
        <a:bodyPr/>
        <a:lstStyle/>
        <a:p>
          <a:r>
            <a:rPr lang="es-ES" sz="1800" dirty="0">
              <a:solidFill>
                <a:schemeClr val="tx1">
                  <a:lumMod val="65000"/>
                  <a:lumOff val="35000"/>
                </a:schemeClr>
              </a:solidFill>
            </a:rPr>
            <a:t>Catástrofes, accidentes, agresiones, pérdidas, maltrato físico, abuso sexual, etc.</a:t>
          </a:r>
        </a:p>
      </dgm:t>
    </dgm:pt>
    <dgm:pt modelId="{B3B9618B-A296-B54E-B624-DA3E0D7FCA1C}" type="parTrans" cxnId="{50C881FD-FFEF-DF4B-8927-52FE712C7041}">
      <dgm:prSet/>
      <dgm:spPr/>
      <dgm:t>
        <a:bodyPr/>
        <a:lstStyle/>
        <a:p>
          <a:endParaRPr lang="es-ES"/>
        </a:p>
      </dgm:t>
    </dgm:pt>
    <dgm:pt modelId="{7AAC7240-2E72-4045-A371-BAE4F1D474A0}" type="sibTrans" cxnId="{50C881FD-FFEF-DF4B-8927-52FE712C7041}">
      <dgm:prSet/>
      <dgm:spPr/>
      <dgm:t>
        <a:bodyPr/>
        <a:lstStyle/>
        <a:p>
          <a:endParaRPr lang="es-ES"/>
        </a:p>
      </dgm:t>
    </dgm:pt>
    <dgm:pt modelId="{3AD0E293-41BA-0E4C-B947-03BD98581F58}">
      <dgm:prSet phldrT="[Texto]" custT="1"/>
      <dgm:spPr>
        <a:solidFill>
          <a:srgbClr val="DF839B"/>
        </a:solidFill>
      </dgm:spPr>
      <dgm:t>
        <a:bodyPr/>
        <a:lstStyle/>
        <a:p>
          <a:r>
            <a:rPr lang="es-ES" sz="2800" dirty="0"/>
            <a:t>TRAUMA "t</a:t>
          </a:r>
          <a:r>
            <a:rPr lang="es-ES" sz="3200" dirty="0"/>
            <a:t>"</a:t>
          </a:r>
        </a:p>
      </dgm:t>
    </dgm:pt>
    <dgm:pt modelId="{E64C8E1B-C76D-DD46-9216-EF2462B0718E}" type="parTrans" cxnId="{0F9922A6-6C02-2941-96FB-99D42934D161}">
      <dgm:prSet/>
      <dgm:spPr/>
      <dgm:t>
        <a:bodyPr/>
        <a:lstStyle/>
        <a:p>
          <a:endParaRPr lang="es-ES"/>
        </a:p>
      </dgm:t>
    </dgm:pt>
    <dgm:pt modelId="{D2288FF4-3D64-ED4D-AEB9-9A8172E13710}" type="sibTrans" cxnId="{0F9922A6-6C02-2941-96FB-99D42934D161}">
      <dgm:prSet/>
      <dgm:spPr/>
      <dgm:t>
        <a:bodyPr/>
        <a:lstStyle/>
        <a:p>
          <a:endParaRPr lang="es-ES"/>
        </a:p>
      </dgm:t>
    </dgm:pt>
    <dgm:pt modelId="{9F72C624-03C5-1840-B7FF-38CAC5239C46}">
      <dgm:prSet phldrT="[Texto]" custT="1"/>
      <dgm:spPr/>
      <dgm:t>
        <a:bodyPr/>
        <a:lstStyle/>
        <a:p>
          <a:r>
            <a:rPr lang="es-ES" sz="1800" dirty="0">
              <a:solidFill>
                <a:schemeClr val="tx1">
                  <a:lumMod val="65000"/>
                  <a:lumOff val="35000"/>
                </a:schemeClr>
              </a:solidFill>
            </a:rPr>
            <a:t>No está tan asociado a daño físico ni a peligro por la propia vida.</a:t>
          </a:r>
        </a:p>
      </dgm:t>
    </dgm:pt>
    <dgm:pt modelId="{64D649C2-6F02-F944-BC15-4348D0B8B962}" type="parTrans" cxnId="{695F23CF-3127-024E-BD90-10A5EE44A028}">
      <dgm:prSet/>
      <dgm:spPr/>
      <dgm:t>
        <a:bodyPr/>
        <a:lstStyle/>
        <a:p>
          <a:endParaRPr lang="es-ES"/>
        </a:p>
      </dgm:t>
    </dgm:pt>
    <dgm:pt modelId="{285FCFC1-6691-0842-91F6-8ED5526760F1}" type="sibTrans" cxnId="{695F23CF-3127-024E-BD90-10A5EE44A028}">
      <dgm:prSet/>
      <dgm:spPr/>
      <dgm:t>
        <a:bodyPr/>
        <a:lstStyle/>
        <a:p>
          <a:endParaRPr lang="es-ES"/>
        </a:p>
      </dgm:t>
    </dgm:pt>
    <dgm:pt modelId="{93EF44AD-7E59-3643-9B1B-964D3440D64E}">
      <dgm:prSet phldrT="[Texto]" custT="1"/>
      <dgm:spPr/>
      <dgm:t>
        <a:bodyPr/>
        <a:lstStyle/>
        <a:p>
          <a:r>
            <a:rPr lang="es-ES" sz="1800" dirty="0">
              <a:solidFill>
                <a:schemeClr val="tx1">
                  <a:lumMod val="65000"/>
                  <a:lumOff val="35000"/>
                </a:schemeClr>
              </a:solidFill>
            </a:rPr>
            <a:t>Eventos derivados de la falta de cuidados, desatención, desamparo, negligencia, maltrato psicológico, abuso emocional, humillaciones, insultos, etc.</a:t>
          </a:r>
        </a:p>
      </dgm:t>
    </dgm:pt>
    <dgm:pt modelId="{23697C96-D977-BB4F-BB13-FC33A3A72E0B}" type="parTrans" cxnId="{A24781BA-E4DF-C649-B244-845503FD9F55}">
      <dgm:prSet/>
      <dgm:spPr/>
      <dgm:t>
        <a:bodyPr/>
        <a:lstStyle/>
        <a:p>
          <a:endParaRPr lang="es-ES"/>
        </a:p>
      </dgm:t>
    </dgm:pt>
    <dgm:pt modelId="{EBB315B5-6648-534A-8AE9-9F177942BEA4}" type="sibTrans" cxnId="{A24781BA-E4DF-C649-B244-845503FD9F55}">
      <dgm:prSet/>
      <dgm:spPr/>
      <dgm:t>
        <a:bodyPr/>
        <a:lstStyle/>
        <a:p>
          <a:endParaRPr lang="es-ES"/>
        </a:p>
      </dgm:t>
    </dgm:pt>
    <dgm:pt modelId="{2952A714-F5FE-454B-89D2-8950A2375CE3}" type="pres">
      <dgm:prSet presAssocID="{4C5883AA-EDD6-EA4E-B0C8-E83A62E217AE}" presName="diagram" presStyleCnt="0">
        <dgm:presLayoutVars>
          <dgm:chPref val="1"/>
          <dgm:dir/>
          <dgm:animOne val="branch"/>
          <dgm:animLvl val="lvl"/>
          <dgm:resizeHandles/>
        </dgm:presLayoutVars>
      </dgm:prSet>
      <dgm:spPr/>
    </dgm:pt>
    <dgm:pt modelId="{9A6C1ACD-C29D-2F4A-A2B9-38538378CBC2}" type="pres">
      <dgm:prSet presAssocID="{39FBF46C-2B42-7F45-B243-1C0A67870D72}" presName="root" presStyleCnt="0"/>
      <dgm:spPr/>
    </dgm:pt>
    <dgm:pt modelId="{430D21F9-852A-2544-95FB-45D154945066}" type="pres">
      <dgm:prSet presAssocID="{39FBF46C-2B42-7F45-B243-1C0A67870D72}" presName="rootComposite" presStyleCnt="0"/>
      <dgm:spPr/>
    </dgm:pt>
    <dgm:pt modelId="{D4ACA5B3-01F0-B048-BCDC-50BEF8AEDE62}" type="pres">
      <dgm:prSet presAssocID="{39FBF46C-2B42-7F45-B243-1C0A67870D72}" presName="rootText" presStyleLbl="node1" presStyleIdx="0" presStyleCnt="2" custScaleX="83511" custScaleY="32676"/>
      <dgm:spPr/>
    </dgm:pt>
    <dgm:pt modelId="{7C1011EC-278C-B646-AE5F-47461041A214}" type="pres">
      <dgm:prSet presAssocID="{39FBF46C-2B42-7F45-B243-1C0A67870D72}" presName="rootConnector" presStyleLbl="node1" presStyleIdx="0" presStyleCnt="2"/>
      <dgm:spPr/>
    </dgm:pt>
    <dgm:pt modelId="{313C3BB9-C84F-E14A-9B6E-68DFA8A65F66}" type="pres">
      <dgm:prSet presAssocID="{39FBF46C-2B42-7F45-B243-1C0A67870D72}" presName="childShape" presStyleCnt="0"/>
      <dgm:spPr/>
    </dgm:pt>
    <dgm:pt modelId="{59ED9989-C178-8246-B0CF-CC7BEE5D7867}" type="pres">
      <dgm:prSet presAssocID="{A4E8D6CF-380B-B549-82F7-297184425DCC}" presName="Name13" presStyleLbl="parChTrans1D2" presStyleIdx="0" presStyleCnt="4"/>
      <dgm:spPr/>
    </dgm:pt>
    <dgm:pt modelId="{D0A875A3-69B0-B64B-8D7F-6E92AB74D1F9}" type="pres">
      <dgm:prSet presAssocID="{5066734C-8B77-1948-8CBC-43B58B75D9A0}" presName="childText" presStyleLbl="bgAcc1" presStyleIdx="0" presStyleCnt="4" custScaleX="156070" custScaleY="56170">
        <dgm:presLayoutVars>
          <dgm:bulletEnabled val="1"/>
        </dgm:presLayoutVars>
      </dgm:prSet>
      <dgm:spPr/>
    </dgm:pt>
    <dgm:pt modelId="{83B91E07-486E-B74C-B233-7DAF7753A4DC}" type="pres">
      <dgm:prSet presAssocID="{B3B9618B-A296-B54E-B624-DA3E0D7FCA1C}" presName="Name13" presStyleLbl="parChTrans1D2" presStyleIdx="1" presStyleCnt="4"/>
      <dgm:spPr/>
    </dgm:pt>
    <dgm:pt modelId="{5A0D8A88-37A1-DF44-9923-218A327899AD}" type="pres">
      <dgm:prSet presAssocID="{A60C7A28-3B58-DC45-8F8F-F56C3F51BF01}" presName="childText" presStyleLbl="bgAcc1" presStyleIdx="1" presStyleCnt="4" custScaleX="175281" custScaleY="80301">
        <dgm:presLayoutVars>
          <dgm:bulletEnabled val="1"/>
        </dgm:presLayoutVars>
      </dgm:prSet>
      <dgm:spPr/>
    </dgm:pt>
    <dgm:pt modelId="{90134E5F-EE96-DF40-B322-27FDFEDB0310}" type="pres">
      <dgm:prSet presAssocID="{3AD0E293-41BA-0E4C-B947-03BD98581F58}" presName="root" presStyleCnt="0"/>
      <dgm:spPr/>
    </dgm:pt>
    <dgm:pt modelId="{44A71645-4952-A84B-AC33-63323B735DB7}" type="pres">
      <dgm:prSet presAssocID="{3AD0E293-41BA-0E4C-B947-03BD98581F58}" presName="rootComposite" presStyleCnt="0"/>
      <dgm:spPr/>
    </dgm:pt>
    <dgm:pt modelId="{1C38D600-EE9B-A049-9CB7-A90FA786F468}" type="pres">
      <dgm:prSet presAssocID="{3AD0E293-41BA-0E4C-B947-03BD98581F58}" presName="rootText" presStyleLbl="node1" presStyleIdx="1" presStyleCnt="2" custScaleX="80321" custScaleY="32071"/>
      <dgm:spPr/>
    </dgm:pt>
    <dgm:pt modelId="{A371EB25-F9D2-AC44-B994-761B1C998FCE}" type="pres">
      <dgm:prSet presAssocID="{3AD0E293-41BA-0E4C-B947-03BD98581F58}" presName="rootConnector" presStyleLbl="node1" presStyleIdx="1" presStyleCnt="2"/>
      <dgm:spPr/>
    </dgm:pt>
    <dgm:pt modelId="{A49EB2BC-0F14-FC4F-9433-A84888EFCE22}" type="pres">
      <dgm:prSet presAssocID="{3AD0E293-41BA-0E4C-B947-03BD98581F58}" presName="childShape" presStyleCnt="0"/>
      <dgm:spPr/>
    </dgm:pt>
    <dgm:pt modelId="{4992BEFC-97DD-D347-A1FB-23968981F62C}" type="pres">
      <dgm:prSet presAssocID="{64D649C2-6F02-F944-BC15-4348D0B8B962}" presName="Name13" presStyleLbl="parChTrans1D2" presStyleIdx="2" presStyleCnt="4"/>
      <dgm:spPr/>
    </dgm:pt>
    <dgm:pt modelId="{90F2F1AE-9EDE-C84D-B88F-7DD6980FCFE7}" type="pres">
      <dgm:prSet presAssocID="{9F72C624-03C5-1840-B7FF-38CAC5239C46}" presName="childText" presStyleLbl="bgAcc1" presStyleIdx="2" presStyleCnt="4" custScaleX="178973" custScaleY="65480">
        <dgm:presLayoutVars>
          <dgm:bulletEnabled val="1"/>
        </dgm:presLayoutVars>
      </dgm:prSet>
      <dgm:spPr/>
    </dgm:pt>
    <dgm:pt modelId="{A00CD2D7-F214-9349-9040-692D8941ACD6}" type="pres">
      <dgm:prSet presAssocID="{23697C96-D977-BB4F-BB13-FC33A3A72E0B}" presName="Name13" presStyleLbl="parChTrans1D2" presStyleIdx="3" presStyleCnt="4"/>
      <dgm:spPr/>
    </dgm:pt>
    <dgm:pt modelId="{DA286DFD-53FF-1A4C-A212-C037C2F3596E}" type="pres">
      <dgm:prSet presAssocID="{93EF44AD-7E59-3643-9B1B-964D3440D64E}" presName="childText" presStyleLbl="bgAcc1" presStyleIdx="3" presStyleCnt="4" custScaleX="196651" custScaleY="96935">
        <dgm:presLayoutVars>
          <dgm:bulletEnabled val="1"/>
        </dgm:presLayoutVars>
      </dgm:prSet>
      <dgm:spPr/>
    </dgm:pt>
  </dgm:ptLst>
  <dgm:cxnLst>
    <dgm:cxn modelId="{7215AC07-97B0-6D45-A020-7534D29B8E28}" type="presOf" srcId="{B3B9618B-A296-B54E-B624-DA3E0D7FCA1C}" destId="{83B91E07-486E-B74C-B233-7DAF7753A4DC}" srcOrd="0" destOrd="0" presId="urn:microsoft.com/office/officeart/2005/8/layout/hierarchy3"/>
    <dgm:cxn modelId="{9B1C1A3C-B5FD-3340-B171-46E4E8076251}" type="presOf" srcId="{A60C7A28-3B58-DC45-8F8F-F56C3F51BF01}" destId="{5A0D8A88-37A1-DF44-9923-218A327899AD}" srcOrd="0" destOrd="0" presId="urn:microsoft.com/office/officeart/2005/8/layout/hierarchy3"/>
    <dgm:cxn modelId="{C5C7F245-70B8-D647-AD62-E6727814C80C}" type="presOf" srcId="{64D649C2-6F02-F944-BC15-4348D0B8B962}" destId="{4992BEFC-97DD-D347-A1FB-23968981F62C}" srcOrd="0" destOrd="0" presId="urn:microsoft.com/office/officeart/2005/8/layout/hierarchy3"/>
    <dgm:cxn modelId="{34107347-6A59-9C4F-A847-08F0F0E716C0}" srcId="{39FBF46C-2B42-7F45-B243-1C0A67870D72}" destId="{5066734C-8B77-1948-8CBC-43B58B75D9A0}" srcOrd="0" destOrd="0" parTransId="{A4E8D6CF-380B-B549-82F7-297184425DCC}" sibTransId="{4627AC6F-E5A8-C84E-B0C1-EB8725D0AF88}"/>
    <dgm:cxn modelId="{FF73AC4F-3577-F246-83A7-99E7D374F97E}" type="presOf" srcId="{5066734C-8B77-1948-8CBC-43B58B75D9A0}" destId="{D0A875A3-69B0-B64B-8D7F-6E92AB74D1F9}" srcOrd="0" destOrd="0" presId="urn:microsoft.com/office/officeart/2005/8/layout/hierarchy3"/>
    <dgm:cxn modelId="{3AA2AE5F-22C9-5548-B75C-DE1CCC5382C2}" type="presOf" srcId="{3AD0E293-41BA-0E4C-B947-03BD98581F58}" destId="{A371EB25-F9D2-AC44-B994-761B1C998FCE}" srcOrd="1" destOrd="0" presId="urn:microsoft.com/office/officeart/2005/8/layout/hierarchy3"/>
    <dgm:cxn modelId="{3810AE76-7ED7-0E4C-9841-1000EBE012B5}" type="presOf" srcId="{39FBF46C-2B42-7F45-B243-1C0A67870D72}" destId="{7C1011EC-278C-B646-AE5F-47461041A214}" srcOrd="1" destOrd="0" presId="urn:microsoft.com/office/officeart/2005/8/layout/hierarchy3"/>
    <dgm:cxn modelId="{54E82180-2202-784F-BE48-959AD40E4D10}" type="presOf" srcId="{4C5883AA-EDD6-EA4E-B0C8-E83A62E217AE}" destId="{2952A714-F5FE-454B-89D2-8950A2375CE3}" srcOrd="0" destOrd="0" presId="urn:microsoft.com/office/officeart/2005/8/layout/hierarchy3"/>
    <dgm:cxn modelId="{03E5FD82-1DF1-644F-B0E2-01B90A0FB112}" type="presOf" srcId="{A4E8D6CF-380B-B549-82F7-297184425DCC}" destId="{59ED9989-C178-8246-B0CF-CC7BEE5D7867}" srcOrd="0" destOrd="0" presId="urn:microsoft.com/office/officeart/2005/8/layout/hierarchy3"/>
    <dgm:cxn modelId="{F480BD8A-8753-E64A-98EC-729B39B5C3C1}" type="presOf" srcId="{39FBF46C-2B42-7F45-B243-1C0A67870D72}" destId="{D4ACA5B3-01F0-B048-BCDC-50BEF8AEDE62}" srcOrd="0" destOrd="0" presId="urn:microsoft.com/office/officeart/2005/8/layout/hierarchy3"/>
    <dgm:cxn modelId="{833A679B-BEBC-D04E-8FFC-2546608753F5}" srcId="{4C5883AA-EDD6-EA4E-B0C8-E83A62E217AE}" destId="{39FBF46C-2B42-7F45-B243-1C0A67870D72}" srcOrd="0" destOrd="0" parTransId="{1C2327D7-FBE2-0C47-8B12-45202E81480A}" sibTransId="{D697449D-208F-724D-864F-D363CD8E2EB9}"/>
    <dgm:cxn modelId="{0F9922A6-6C02-2941-96FB-99D42934D161}" srcId="{4C5883AA-EDD6-EA4E-B0C8-E83A62E217AE}" destId="{3AD0E293-41BA-0E4C-B947-03BD98581F58}" srcOrd="1" destOrd="0" parTransId="{E64C8E1B-C76D-DD46-9216-EF2462B0718E}" sibTransId="{D2288FF4-3D64-ED4D-AEB9-9A8172E13710}"/>
    <dgm:cxn modelId="{0053BBAC-F73E-D546-A5E3-DF397FE03BC9}" type="presOf" srcId="{3AD0E293-41BA-0E4C-B947-03BD98581F58}" destId="{1C38D600-EE9B-A049-9CB7-A90FA786F468}" srcOrd="0" destOrd="0" presId="urn:microsoft.com/office/officeart/2005/8/layout/hierarchy3"/>
    <dgm:cxn modelId="{BB2DF8B6-49C7-1441-B7FE-CC8626C928B0}" type="presOf" srcId="{9F72C624-03C5-1840-B7FF-38CAC5239C46}" destId="{90F2F1AE-9EDE-C84D-B88F-7DD6980FCFE7}" srcOrd="0" destOrd="0" presId="urn:microsoft.com/office/officeart/2005/8/layout/hierarchy3"/>
    <dgm:cxn modelId="{A24781BA-E4DF-C649-B244-845503FD9F55}" srcId="{3AD0E293-41BA-0E4C-B947-03BD98581F58}" destId="{93EF44AD-7E59-3643-9B1B-964D3440D64E}" srcOrd="1" destOrd="0" parTransId="{23697C96-D977-BB4F-BB13-FC33A3A72E0B}" sibTransId="{EBB315B5-6648-534A-8AE9-9F177942BEA4}"/>
    <dgm:cxn modelId="{FEB55FC2-1FB2-B542-B682-571791D0A657}" type="presOf" srcId="{93EF44AD-7E59-3643-9B1B-964D3440D64E}" destId="{DA286DFD-53FF-1A4C-A212-C037C2F3596E}" srcOrd="0" destOrd="0" presId="urn:microsoft.com/office/officeart/2005/8/layout/hierarchy3"/>
    <dgm:cxn modelId="{AC21DBC3-698C-DC48-8D4F-BBD5C8BB3254}" type="presOf" srcId="{23697C96-D977-BB4F-BB13-FC33A3A72E0B}" destId="{A00CD2D7-F214-9349-9040-692D8941ACD6}" srcOrd="0" destOrd="0" presId="urn:microsoft.com/office/officeart/2005/8/layout/hierarchy3"/>
    <dgm:cxn modelId="{695F23CF-3127-024E-BD90-10A5EE44A028}" srcId="{3AD0E293-41BA-0E4C-B947-03BD98581F58}" destId="{9F72C624-03C5-1840-B7FF-38CAC5239C46}" srcOrd="0" destOrd="0" parTransId="{64D649C2-6F02-F944-BC15-4348D0B8B962}" sibTransId="{285FCFC1-6691-0842-91F6-8ED5526760F1}"/>
    <dgm:cxn modelId="{50C881FD-FFEF-DF4B-8927-52FE712C7041}" srcId="{39FBF46C-2B42-7F45-B243-1C0A67870D72}" destId="{A60C7A28-3B58-DC45-8F8F-F56C3F51BF01}" srcOrd="1" destOrd="0" parTransId="{B3B9618B-A296-B54E-B624-DA3E0D7FCA1C}" sibTransId="{7AAC7240-2E72-4045-A371-BAE4F1D474A0}"/>
    <dgm:cxn modelId="{86A3E3B6-C404-7E4C-A6F7-65E87829707C}" type="presParOf" srcId="{2952A714-F5FE-454B-89D2-8950A2375CE3}" destId="{9A6C1ACD-C29D-2F4A-A2B9-38538378CBC2}" srcOrd="0" destOrd="0" presId="urn:microsoft.com/office/officeart/2005/8/layout/hierarchy3"/>
    <dgm:cxn modelId="{A40B71BB-7554-0343-827A-5DE13E8BC6F9}" type="presParOf" srcId="{9A6C1ACD-C29D-2F4A-A2B9-38538378CBC2}" destId="{430D21F9-852A-2544-95FB-45D154945066}" srcOrd="0" destOrd="0" presId="urn:microsoft.com/office/officeart/2005/8/layout/hierarchy3"/>
    <dgm:cxn modelId="{63D99A6B-9488-764B-9517-C20B5DAD47BF}" type="presParOf" srcId="{430D21F9-852A-2544-95FB-45D154945066}" destId="{D4ACA5B3-01F0-B048-BCDC-50BEF8AEDE62}" srcOrd="0" destOrd="0" presId="urn:microsoft.com/office/officeart/2005/8/layout/hierarchy3"/>
    <dgm:cxn modelId="{E0B1AEA0-CB53-FE45-89F8-B6E0C4B5194F}" type="presParOf" srcId="{430D21F9-852A-2544-95FB-45D154945066}" destId="{7C1011EC-278C-B646-AE5F-47461041A214}" srcOrd="1" destOrd="0" presId="urn:microsoft.com/office/officeart/2005/8/layout/hierarchy3"/>
    <dgm:cxn modelId="{3D145AC7-0D52-CF44-947B-9FB34B9F02A7}" type="presParOf" srcId="{9A6C1ACD-C29D-2F4A-A2B9-38538378CBC2}" destId="{313C3BB9-C84F-E14A-9B6E-68DFA8A65F66}" srcOrd="1" destOrd="0" presId="urn:microsoft.com/office/officeart/2005/8/layout/hierarchy3"/>
    <dgm:cxn modelId="{44347488-C945-D64F-8CF5-06BE11F4A9C1}" type="presParOf" srcId="{313C3BB9-C84F-E14A-9B6E-68DFA8A65F66}" destId="{59ED9989-C178-8246-B0CF-CC7BEE5D7867}" srcOrd="0" destOrd="0" presId="urn:microsoft.com/office/officeart/2005/8/layout/hierarchy3"/>
    <dgm:cxn modelId="{EA7D748C-46E3-EB46-8654-D80269FE2BA7}" type="presParOf" srcId="{313C3BB9-C84F-E14A-9B6E-68DFA8A65F66}" destId="{D0A875A3-69B0-B64B-8D7F-6E92AB74D1F9}" srcOrd="1" destOrd="0" presId="urn:microsoft.com/office/officeart/2005/8/layout/hierarchy3"/>
    <dgm:cxn modelId="{C7098C28-FC47-494C-A2AA-9499E6A84069}" type="presParOf" srcId="{313C3BB9-C84F-E14A-9B6E-68DFA8A65F66}" destId="{83B91E07-486E-B74C-B233-7DAF7753A4DC}" srcOrd="2" destOrd="0" presId="urn:microsoft.com/office/officeart/2005/8/layout/hierarchy3"/>
    <dgm:cxn modelId="{5E23B583-2FBE-3441-A84C-784C9E16FD27}" type="presParOf" srcId="{313C3BB9-C84F-E14A-9B6E-68DFA8A65F66}" destId="{5A0D8A88-37A1-DF44-9923-218A327899AD}" srcOrd="3" destOrd="0" presId="urn:microsoft.com/office/officeart/2005/8/layout/hierarchy3"/>
    <dgm:cxn modelId="{B2B26E65-89CF-9A48-87D0-4AB24768F59C}" type="presParOf" srcId="{2952A714-F5FE-454B-89D2-8950A2375CE3}" destId="{90134E5F-EE96-DF40-B322-27FDFEDB0310}" srcOrd="1" destOrd="0" presId="urn:microsoft.com/office/officeart/2005/8/layout/hierarchy3"/>
    <dgm:cxn modelId="{6F58BAB6-A97F-0440-9118-00E935DC3FB0}" type="presParOf" srcId="{90134E5F-EE96-DF40-B322-27FDFEDB0310}" destId="{44A71645-4952-A84B-AC33-63323B735DB7}" srcOrd="0" destOrd="0" presId="urn:microsoft.com/office/officeart/2005/8/layout/hierarchy3"/>
    <dgm:cxn modelId="{84B60A4D-0080-A746-9DF2-716F92C0F774}" type="presParOf" srcId="{44A71645-4952-A84B-AC33-63323B735DB7}" destId="{1C38D600-EE9B-A049-9CB7-A90FA786F468}" srcOrd="0" destOrd="0" presId="urn:microsoft.com/office/officeart/2005/8/layout/hierarchy3"/>
    <dgm:cxn modelId="{9A5FF78F-5286-6A48-AD16-6360474282EA}" type="presParOf" srcId="{44A71645-4952-A84B-AC33-63323B735DB7}" destId="{A371EB25-F9D2-AC44-B994-761B1C998FCE}" srcOrd="1" destOrd="0" presId="urn:microsoft.com/office/officeart/2005/8/layout/hierarchy3"/>
    <dgm:cxn modelId="{8CD8BC89-FF48-764C-ADBF-6ED9C3E0802E}" type="presParOf" srcId="{90134E5F-EE96-DF40-B322-27FDFEDB0310}" destId="{A49EB2BC-0F14-FC4F-9433-A84888EFCE22}" srcOrd="1" destOrd="0" presId="urn:microsoft.com/office/officeart/2005/8/layout/hierarchy3"/>
    <dgm:cxn modelId="{9AD757FF-C68E-0E47-954D-740E148E2A74}" type="presParOf" srcId="{A49EB2BC-0F14-FC4F-9433-A84888EFCE22}" destId="{4992BEFC-97DD-D347-A1FB-23968981F62C}" srcOrd="0" destOrd="0" presId="urn:microsoft.com/office/officeart/2005/8/layout/hierarchy3"/>
    <dgm:cxn modelId="{7F7059CD-3AC1-4C41-B218-94C699E48841}" type="presParOf" srcId="{A49EB2BC-0F14-FC4F-9433-A84888EFCE22}" destId="{90F2F1AE-9EDE-C84D-B88F-7DD6980FCFE7}" srcOrd="1" destOrd="0" presId="urn:microsoft.com/office/officeart/2005/8/layout/hierarchy3"/>
    <dgm:cxn modelId="{F44E7540-A1B9-BA40-848C-73A1F1B49E45}" type="presParOf" srcId="{A49EB2BC-0F14-FC4F-9433-A84888EFCE22}" destId="{A00CD2D7-F214-9349-9040-692D8941ACD6}" srcOrd="2" destOrd="0" presId="urn:microsoft.com/office/officeart/2005/8/layout/hierarchy3"/>
    <dgm:cxn modelId="{FB560094-954B-7E47-9317-4B17AD4E7A0A}" type="presParOf" srcId="{A49EB2BC-0F14-FC4F-9433-A84888EFCE22}" destId="{DA286DFD-53FF-1A4C-A212-C037C2F3596E}"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CA5B3-01F0-B048-BCDC-50BEF8AEDE62}">
      <dsp:nvSpPr>
        <dsp:cNvPr id="0" name=""/>
        <dsp:cNvSpPr/>
      </dsp:nvSpPr>
      <dsp:spPr>
        <a:xfrm>
          <a:off x="5143" y="253209"/>
          <a:ext cx="2217806" cy="433889"/>
        </a:xfrm>
        <a:prstGeom prst="roundRect">
          <a:avLst>
            <a:gd name="adj" fmla="val 10000"/>
          </a:avLst>
        </a:prstGeom>
        <a:solidFill>
          <a:srgbClr val="DF839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s-ES" sz="2800" kern="1200" dirty="0"/>
            <a:t>TRAUMA "T"</a:t>
          </a:r>
        </a:p>
      </dsp:txBody>
      <dsp:txXfrm>
        <a:off x="17851" y="265917"/>
        <a:ext cx="2192390" cy="408473"/>
      </dsp:txXfrm>
    </dsp:sp>
    <dsp:sp modelId="{59ED9989-C178-8246-B0CF-CC7BEE5D7867}">
      <dsp:nvSpPr>
        <dsp:cNvPr id="0" name=""/>
        <dsp:cNvSpPr/>
      </dsp:nvSpPr>
      <dsp:spPr>
        <a:xfrm>
          <a:off x="226924" y="687098"/>
          <a:ext cx="221780" cy="704890"/>
        </a:xfrm>
        <a:custGeom>
          <a:avLst/>
          <a:gdLst/>
          <a:ahLst/>
          <a:cxnLst/>
          <a:rect l="0" t="0" r="0" b="0"/>
          <a:pathLst>
            <a:path>
              <a:moveTo>
                <a:pt x="0" y="0"/>
              </a:moveTo>
              <a:lnTo>
                <a:pt x="0" y="704890"/>
              </a:lnTo>
              <a:lnTo>
                <a:pt x="221780" y="70489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A875A3-69B0-B64B-8D7F-6E92AB74D1F9}">
      <dsp:nvSpPr>
        <dsp:cNvPr id="0" name=""/>
        <dsp:cNvSpPr/>
      </dsp:nvSpPr>
      <dsp:spPr>
        <a:xfrm>
          <a:off x="448704" y="1019061"/>
          <a:ext cx="3315807" cy="74585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lumMod val="65000"/>
                  <a:lumOff val="35000"/>
                </a:schemeClr>
              </a:solidFill>
            </a:rPr>
            <a:t>Experiencias que implican daño físico o peligro.</a:t>
          </a:r>
        </a:p>
      </dsp:txBody>
      <dsp:txXfrm>
        <a:off x="470549" y="1040906"/>
        <a:ext cx="3272117" cy="702164"/>
      </dsp:txXfrm>
    </dsp:sp>
    <dsp:sp modelId="{83B91E07-486E-B74C-B233-7DAF7753A4DC}">
      <dsp:nvSpPr>
        <dsp:cNvPr id="0" name=""/>
        <dsp:cNvSpPr/>
      </dsp:nvSpPr>
      <dsp:spPr>
        <a:xfrm>
          <a:off x="226924" y="687098"/>
          <a:ext cx="221780" cy="1942920"/>
        </a:xfrm>
        <a:custGeom>
          <a:avLst/>
          <a:gdLst/>
          <a:ahLst/>
          <a:cxnLst/>
          <a:rect l="0" t="0" r="0" b="0"/>
          <a:pathLst>
            <a:path>
              <a:moveTo>
                <a:pt x="0" y="0"/>
              </a:moveTo>
              <a:lnTo>
                <a:pt x="0" y="1942920"/>
              </a:lnTo>
              <a:lnTo>
                <a:pt x="221780" y="194292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0D8A88-37A1-DF44-9923-218A327899AD}">
      <dsp:nvSpPr>
        <dsp:cNvPr id="0" name=""/>
        <dsp:cNvSpPr/>
      </dsp:nvSpPr>
      <dsp:spPr>
        <a:xfrm>
          <a:off x="448704" y="2096879"/>
          <a:ext cx="3723957" cy="106627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lumMod val="65000"/>
                  <a:lumOff val="35000"/>
                </a:schemeClr>
              </a:solidFill>
            </a:rPr>
            <a:t>Catástrofes, accidentes, agresiones, pérdidas, maltrato físico, abuso sexual, etc.</a:t>
          </a:r>
        </a:p>
      </dsp:txBody>
      <dsp:txXfrm>
        <a:off x="479934" y="2128109"/>
        <a:ext cx="3661497" cy="1003819"/>
      </dsp:txXfrm>
    </dsp:sp>
    <dsp:sp modelId="{1C38D600-EE9B-A049-9CB7-A90FA786F468}">
      <dsp:nvSpPr>
        <dsp:cNvPr id="0" name=""/>
        <dsp:cNvSpPr/>
      </dsp:nvSpPr>
      <dsp:spPr>
        <a:xfrm>
          <a:off x="4409971" y="253209"/>
          <a:ext cx="2133089" cy="425855"/>
        </a:xfrm>
        <a:prstGeom prst="roundRect">
          <a:avLst>
            <a:gd name="adj" fmla="val 10000"/>
          </a:avLst>
        </a:prstGeom>
        <a:solidFill>
          <a:srgbClr val="DF839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s-ES" sz="2800" kern="1200" dirty="0"/>
            <a:t>TRAUMA "t</a:t>
          </a:r>
          <a:r>
            <a:rPr lang="es-ES" sz="3200" kern="1200" dirty="0"/>
            <a:t>"</a:t>
          </a:r>
        </a:p>
      </dsp:txBody>
      <dsp:txXfrm>
        <a:off x="4422444" y="265682"/>
        <a:ext cx="2108143" cy="400909"/>
      </dsp:txXfrm>
    </dsp:sp>
    <dsp:sp modelId="{4992BEFC-97DD-D347-A1FB-23968981F62C}">
      <dsp:nvSpPr>
        <dsp:cNvPr id="0" name=""/>
        <dsp:cNvSpPr/>
      </dsp:nvSpPr>
      <dsp:spPr>
        <a:xfrm>
          <a:off x="4623280" y="679065"/>
          <a:ext cx="213308" cy="766702"/>
        </a:xfrm>
        <a:custGeom>
          <a:avLst/>
          <a:gdLst/>
          <a:ahLst/>
          <a:cxnLst/>
          <a:rect l="0" t="0" r="0" b="0"/>
          <a:pathLst>
            <a:path>
              <a:moveTo>
                <a:pt x="0" y="0"/>
              </a:moveTo>
              <a:lnTo>
                <a:pt x="0" y="766702"/>
              </a:lnTo>
              <a:lnTo>
                <a:pt x="213308" y="7667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F2F1AE-9EDE-C84D-B88F-7DD6980FCFE7}">
      <dsp:nvSpPr>
        <dsp:cNvPr id="0" name=""/>
        <dsp:cNvSpPr/>
      </dsp:nvSpPr>
      <dsp:spPr>
        <a:xfrm>
          <a:off x="4836589" y="1011028"/>
          <a:ext cx="3802396" cy="86947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lumMod val="65000"/>
                  <a:lumOff val="35000"/>
                </a:schemeClr>
              </a:solidFill>
            </a:rPr>
            <a:t>No está tan asociado a daño físico ni a peligro por la propia vida.</a:t>
          </a:r>
        </a:p>
      </dsp:txBody>
      <dsp:txXfrm>
        <a:off x="4862055" y="1036494"/>
        <a:ext cx="3751464" cy="818546"/>
      </dsp:txXfrm>
    </dsp:sp>
    <dsp:sp modelId="{A00CD2D7-F214-9349-9040-692D8941ACD6}">
      <dsp:nvSpPr>
        <dsp:cNvPr id="0" name=""/>
        <dsp:cNvSpPr/>
      </dsp:nvSpPr>
      <dsp:spPr>
        <a:xfrm>
          <a:off x="4623280" y="679065"/>
          <a:ext cx="213308" cy="2176981"/>
        </a:xfrm>
        <a:custGeom>
          <a:avLst/>
          <a:gdLst/>
          <a:ahLst/>
          <a:cxnLst/>
          <a:rect l="0" t="0" r="0" b="0"/>
          <a:pathLst>
            <a:path>
              <a:moveTo>
                <a:pt x="0" y="0"/>
              </a:moveTo>
              <a:lnTo>
                <a:pt x="0" y="2176981"/>
              </a:lnTo>
              <a:lnTo>
                <a:pt x="213308" y="217698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286DFD-53FF-1A4C-A212-C037C2F3596E}">
      <dsp:nvSpPr>
        <dsp:cNvPr id="0" name=""/>
        <dsp:cNvSpPr/>
      </dsp:nvSpPr>
      <dsp:spPr>
        <a:xfrm>
          <a:off x="4836589" y="2212469"/>
          <a:ext cx="4177977" cy="128715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lumMod val="65000"/>
                  <a:lumOff val="35000"/>
                </a:schemeClr>
              </a:solidFill>
            </a:rPr>
            <a:t>Eventos derivados de la falta de cuidados, desatención, desamparo, negligencia, maltrato psicológico, abuso emocional, humillaciones, insultos, etc.</a:t>
          </a:r>
        </a:p>
      </dsp:txBody>
      <dsp:txXfrm>
        <a:off x="4874288" y="2250168"/>
        <a:ext cx="4102579" cy="12117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C4CCE8-9357-678F-9A4E-877615DDA57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C20EF97-E640-27F1-2A88-99C29E5B7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C884DCC2-4329-248B-6510-6718CBDD0616}"/>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5" name="Marcador de pie de página 4">
            <a:extLst>
              <a:ext uri="{FF2B5EF4-FFF2-40B4-BE49-F238E27FC236}">
                <a16:creationId xmlns:a16="http://schemas.microsoft.com/office/drawing/2014/main" id="{E12DB51A-A51E-E180-70F5-10512836213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C66A67-8753-F451-96E5-C88E678AE4DA}"/>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6457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1851B7-57B6-0BC2-63CE-06C32DB854B6}"/>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B438849-D3C2-59DB-D2DA-B233449C912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CDACBBB-82D1-6B59-BF4D-187809B631F5}"/>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5" name="Marcador de pie de página 4">
            <a:extLst>
              <a:ext uri="{FF2B5EF4-FFF2-40B4-BE49-F238E27FC236}">
                <a16:creationId xmlns:a16="http://schemas.microsoft.com/office/drawing/2014/main" id="{6FEEBF1C-420A-CE3A-8E40-203DDDC3CA1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B6894F4-024F-95DD-82AB-1E825E0E19E6}"/>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193735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269F6C7-F248-00CD-5707-94DB5F45DF6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70CC97E-56E1-80CF-01A1-4DEC951BFF8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A70821B-6A49-80D4-474D-9DC2C478578A}"/>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5" name="Marcador de pie de página 4">
            <a:extLst>
              <a:ext uri="{FF2B5EF4-FFF2-40B4-BE49-F238E27FC236}">
                <a16:creationId xmlns:a16="http://schemas.microsoft.com/office/drawing/2014/main" id="{FEA311ED-4553-EE96-9680-97ABF1A7E7F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F08199C-CD17-A313-9838-778C5FF67E54}"/>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217972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4ED3F-2EAE-8552-6721-C9A29B29BA7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32486B2-588C-C43B-FACB-997F20946A0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84DBB6A-BDB0-535E-0DEF-6843B3B9B003}"/>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5" name="Marcador de pie de página 4">
            <a:extLst>
              <a:ext uri="{FF2B5EF4-FFF2-40B4-BE49-F238E27FC236}">
                <a16:creationId xmlns:a16="http://schemas.microsoft.com/office/drawing/2014/main" id="{A2D4D9F1-C3DE-0D61-C2AB-E68E364992B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5AE65CD-27B0-99B1-D145-3FEDB7DCF46B}"/>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376168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3B3160-109A-CD84-188D-46DC818334C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8FEC3C7-489C-4EFF-DF53-72D3A7DE49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C66C725-CCFF-013C-9872-B8F7D9DBC851}"/>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5" name="Marcador de pie de página 4">
            <a:extLst>
              <a:ext uri="{FF2B5EF4-FFF2-40B4-BE49-F238E27FC236}">
                <a16:creationId xmlns:a16="http://schemas.microsoft.com/office/drawing/2014/main" id="{FF361561-C203-79D4-10E0-ACE5E0D2742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9C17F0C-A127-99EA-086F-F208EA01CF7F}"/>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3087186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439E17-28AB-3164-1507-1A5E3EAC4F3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2716CFF-F367-0418-3FB6-FC2466A7086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94080336-2A68-A2AD-891E-1CAC04E2F3E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0A87523-6F92-4EB7-F7DC-1D51448D5C56}"/>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6" name="Marcador de pie de página 5">
            <a:extLst>
              <a:ext uri="{FF2B5EF4-FFF2-40B4-BE49-F238E27FC236}">
                <a16:creationId xmlns:a16="http://schemas.microsoft.com/office/drawing/2014/main" id="{B552AFE8-36A8-F09C-A069-5F56E530564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7780520-DF49-A866-985F-48BFE6A2F665}"/>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53018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D3C1AB-D208-15D8-5830-2494ED4B294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6D74DF6-CDBD-42AA-200E-3458C49EF6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775D2D3-1DA8-E4B3-0CA9-62BFBC82EE3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6FBF3B6-B56B-E7B0-EA81-284D12630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BEEE42A-79AD-6703-A8DF-77995F9C215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AC503BC5-060E-B0F8-BDFA-8CBBBCF98C70}"/>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8" name="Marcador de pie de página 7">
            <a:extLst>
              <a:ext uri="{FF2B5EF4-FFF2-40B4-BE49-F238E27FC236}">
                <a16:creationId xmlns:a16="http://schemas.microsoft.com/office/drawing/2014/main" id="{36DBBBD1-CC27-375A-C9A8-B8F222EBF95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C54BEBAE-3ACC-FD9E-5704-F989993FDF96}"/>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107850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3F077F-05B6-2C5F-CEF2-07C8B37AE9D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E0445BF-EAD2-212F-D2B8-9C8712BA2BCD}"/>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4" name="Marcador de pie de página 3">
            <a:extLst>
              <a:ext uri="{FF2B5EF4-FFF2-40B4-BE49-F238E27FC236}">
                <a16:creationId xmlns:a16="http://schemas.microsoft.com/office/drawing/2014/main" id="{A745B8FE-1B21-3B76-56D7-8C2FB08C8E5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B50DB05B-0F6B-F71A-E75D-60A30923FE75}"/>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12893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A6F3BDF-C57D-CEFE-C5E9-B16875361A36}"/>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3" name="Marcador de pie de página 2">
            <a:extLst>
              <a:ext uri="{FF2B5EF4-FFF2-40B4-BE49-F238E27FC236}">
                <a16:creationId xmlns:a16="http://schemas.microsoft.com/office/drawing/2014/main" id="{4C539A3A-5382-3F24-7D95-1004210E69C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AD6819D9-550B-54EB-591A-65F698BD4A95}"/>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104681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816A3D-C5AC-629C-4B8C-74FF171A31C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EAD5F4E-2407-619C-74A1-5689748406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17719C5-8566-3681-CA4A-4439D7137F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EF7F3B8-D8FE-A6C7-5624-BC555BD15FD8}"/>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6" name="Marcador de pie de página 5">
            <a:extLst>
              <a:ext uri="{FF2B5EF4-FFF2-40B4-BE49-F238E27FC236}">
                <a16:creationId xmlns:a16="http://schemas.microsoft.com/office/drawing/2014/main" id="{D3817447-8B56-5E2D-E10B-C8872B76433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EB716D4-AFD7-A917-3992-8085BF8DB8E8}"/>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2959391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273C08-AC57-F174-AAE5-DC3D82B20F8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80C5586-4391-5B44-331F-235BD72447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C504966-EA3E-6104-3248-DEF098446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C235C89-81FC-A8E0-E08E-4F8FA8339DD9}"/>
              </a:ext>
            </a:extLst>
          </p:cNvPr>
          <p:cNvSpPr>
            <a:spLocks noGrp="1"/>
          </p:cNvSpPr>
          <p:nvPr>
            <p:ph type="dt" sz="half" idx="10"/>
          </p:nvPr>
        </p:nvSpPr>
        <p:spPr/>
        <p:txBody>
          <a:bodyPr/>
          <a:lstStyle/>
          <a:p>
            <a:fld id="{ED85667C-33CC-4DCB-9812-86A20983BD22}" type="datetimeFigureOut">
              <a:rPr lang="es-ES" smtClean="0"/>
              <a:t>24/1/24</a:t>
            </a:fld>
            <a:endParaRPr lang="es-ES"/>
          </a:p>
        </p:txBody>
      </p:sp>
      <p:sp>
        <p:nvSpPr>
          <p:cNvPr id="6" name="Marcador de pie de página 5">
            <a:extLst>
              <a:ext uri="{FF2B5EF4-FFF2-40B4-BE49-F238E27FC236}">
                <a16:creationId xmlns:a16="http://schemas.microsoft.com/office/drawing/2014/main" id="{D9645D44-0466-92CD-8D6A-DCE6F1FC7A3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5B677F0-3002-653F-34AE-C16597E576B2}"/>
              </a:ext>
            </a:extLst>
          </p:cNvPr>
          <p:cNvSpPr>
            <a:spLocks noGrp="1"/>
          </p:cNvSpPr>
          <p:nvPr>
            <p:ph type="sldNum" sz="quarter" idx="12"/>
          </p:nvPr>
        </p:nvSpPr>
        <p:spPr/>
        <p:txBody>
          <a:bodyPr/>
          <a:lstStyle/>
          <a:p>
            <a:fld id="{E9686605-BF9F-4ABC-B7E3-20634D59EA40}" type="slidenum">
              <a:rPr lang="es-ES" smtClean="0"/>
              <a:t>‹Nº›</a:t>
            </a:fld>
            <a:endParaRPr lang="es-ES"/>
          </a:p>
        </p:txBody>
      </p:sp>
    </p:spTree>
    <p:extLst>
      <p:ext uri="{BB962C8B-B14F-4D97-AF65-F5344CB8AC3E}">
        <p14:creationId xmlns:p14="http://schemas.microsoft.com/office/powerpoint/2010/main" val="30458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71A9D7A-AB77-963C-E0F8-0C8F2B0CA5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FD5DBB6-70D1-9B05-9AFE-E407184366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6740C08-0600-7E81-AC51-AF865F59A1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5667C-33CC-4DCB-9812-86A20983BD22}" type="datetimeFigureOut">
              <a:rPr lang="es-ES" smtClean="0"/>
              <a:t>24/1/24</a:t>
            </a:fld>
            <a:endParaRPr lang="es-ES"/>
          </a:p>
        </p:txBody>
      </p:sp>
      <p:sp>
        <p:nvSpPr>
          <p:cNvPr id="5" name="Marcador de pie de página 4">
            <a:extLst>
              <a:ext uri="{FF2B5EF4-FFF2-40B4-BE49-F238E27FC236}">
                <a16:creationId xmlns:a16="http://schemas.microsoft.com/office/drawing/2014/main" id="{A6720440-8894-9144-C28B-61C4E81E21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7DF405E-64B3-B046-33DD-6221372090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86605-BF9F-4ABC-B7E3-20634D59EA40}" type="slidenum">
              <a:rPr lang="es-ES" smtClean="0"/>
              <a:t>‹Nº›</a:t>
            </a:fld>
            <a:endParaRPr lang="es-ES"/>
          </a:p>
        </p:txBody>
      </p:sp>
    </p:spTree>
    <p:extLst>
      <p:ext uri="{BB962C8B-B14F-4D97-AF65-F5344CB8AC3E}">
        <p14:creationId xmlns:p14="http://schemas.microsoft.com/office/powerpoint/2010/main" val="25896127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ítulo 2">
            <a:extLst>
              <a:ext uri="{FF2B5EF4-FFF2-40B4-BE49-F238E27FC236}">
                <a16:creationId xmlns:a16="http://schemas.microsoft.com/office/drawing/2014/main" id="{80DB3842-925B-4CE8-A95B-2F7B839334DB}"/>
              </a:ext>
            </a:extLst>
          </p:cNvPr>
          <p:cNvSpPr txBox="1">
            <a:spLocks/>
          </p:cNvSpPr>
          <p:nvPr/>
        </p:nvSpPr>
        <p:spPr bwMode="auto">
          <a:xfrm>
            <a:off x="0" y="1640340"/>
            <a:ext cx="12192000" cy="429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ts val="200"/>
              </a:spcBef>
              <a:spcAft>
                <a:spcPts val="400"/>
              </a:spcAft>
              <a:buClr>
                <a:srgbClr val="CBD300"/>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ts val="200"/>
              </a:spcBef>
              <a:spcAft>
                <a:spcPts val="400"/>
              </a:spcAft>
              <a:buClr>
                <a:srgbClr val="CBD300"/>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lnSpc>
                <a:spcPct val="150000"/>
              </a:lnSpc>
              <a:spcBef>
                <a:spcPct val="0"/>
              </a:spcBef>
              <a:spcAft>
                <a:spcPct val="0"/>
              </a:spcAft>
              <a:buFontTx/>
              <a:buNone/>
            </a:pPr>
            <a:r>
              <a:rPr lang="es-ES_tradnl" altLang="es-ES_tradnl" sz="4400" dirty="0">
                <a:solidFill>
                  <a:schemeClr val="tx1">
                    <a:lumMod val="65000"/>
                    <a:lumOff val="35000"/>
                  </a:schemeClr>
                </a:solidFill>
                <a:latin typeface="Cambria" panose="02040503050406030204" pitchFamily="18" charset="0"/>
              </a:rPr>
              <a:t>INTERVENCIÓN EN </a:t>
            </a:r>
          </a:p>
          <a:p>
            <a:pPr algn="ctr">
              <a:lnSpc>
                <a:spcPct val="150000"/>
              </a:lnSpc>
              <a:spcBef>
                <a:spcPct val="0"/>
              </a:spcBef>
              <a:spcAft>
                <a:spcPct val="0"/>
              </a:spcAft>
              <a:buFontTx/>
              <a:buNone/>
            </a:pPr>
            <a:r>
              <a:rPr lang="es-ES_tradnl" altLang="es-ES_tradnl" sz="4400" dirty="0">
                <a:solidFill>
                  <a:schemeClr val="tx1">
                    <a:lumMod val="65000"/>
                    <a:lumOff val="35000"/>
                  </a:schemeClr>
                </a:solidFill>
                <a:latin typeface="Cambria" panose="02040503050406030204" pitchFamily="18" charset="0"/>
              </a:rPr>
              <a:t>TRAUMA COMPLEJO </a:t>
            </a:r>
          </a:p>
          <a:p>
            <a:pPr algn="ctr">
              <a:lnSpc>
                <a:spcPct val="150000"/>
              </a:lnSpc>
              <a:spcBef>
                <a:spcPct val="0"/>
              </a:spcBef>
              <a:spcAft>
                <a:spcPct val="0"/>
              </a:spcAft>
              <a:buFontTx/>
              <a:buNone/>
            </a:pPr>
            <a:endParaRPr lang="es-ES_tradnl" altLang="es-ES_tradnl" sz="2400" dirty="0">
              <a:solidFill>
                <a:schemeClr val="tx1">
                  <a:lumMod val="65000"/>
                  <a:lumOff val="35000"/>
                </a:schemeClr>
              </a:solidFill>
              <a:latin typeface="Cambria" panose="02040503050406030204" pitchFamily="18" charset="0"/>
            </a:endParaRPr>
          </a:p>
          <a:p>
            <a:pPr algn="ctr">
              <a:lnSpc>
                <a:spcPct val="150000"/>
              </a:lnSpc>
              <a:spcBef>
                <a:spcPct val="0"/>
              </a:spcBef>
              <a:spcAft>
                <a:spcPct val="0"/>
              </a:spcAft>
              <a:buFontTx/>
              <a:buNone/>
            </a:pPr>
            <a:r>
              <a:rPr lang="es-ES_tradnl" altLang="es-ES_tradnl" sz="2400" dirty="0">
                <a:solidFill>
                  <a:schemeClr val="tx1">
                    <a:lumMod val="65000"/>
                    <a:lumOff val="35000"/>
                  </a:schemeClr>
                </a:solidFill>
                <a:latin typeface="Cambria" panose="02040503050406030204" pitchFamily="18" charset="0"/>
              </a:rPr>
              <a:t>Alma </a:t>
            </a:r>
            <a:r>
              <a:rPr lang="es-ES_tradnl" altLang="es-ES_tradnl" sz="2400" dirty="0" err="1">
                <a:solidFill>
                  <a:schemeClr val="tx1">
                    <a:lumMod val="65000"/>
                    <a:lumOff val="35000"/>
                  </a:schemeClr>
                </a:solidFill>
                <a:latin typeface="Cambria" panose="02040503050406030204" pitchFamily="18" charset="0"/>
              </a:rPr>
              <a:t>Eixea</a:t>
            </a:r>
            <a:r>
              <a:rPr lang="es-ES_tradnl" altLang="es-ES_tradnl" sz="2400" dirty="0">
                <a:solidFill>
                  <a:schemeClr val="tx1">
                    <a:lumMod val="65000"/>
                    <a:lumOff val="35000"/>
                  </a:schemeClr>
                </a:solidFill>
                <a:latin typeface="Cambria" panose="02040503050406030204" pitchFamily="18" charset="0"/>
              </a:rPr>
              <a:t> Martínez</a:t>
            </a:r>
          </a:p>
        </p:txBody>
      </p:sp>
      <p:pic>
        <p:nvPicPr>
          <p:cNvPr id="9" name="Imagen 8">
            <a:extLst>
              <a:ext uri="{FF2B5EF4-FFF2-40B4-BE49-F238E27FC236}">
                <a16:creationId xmlns:a16="http://schemas.microsoft.com/office/drawing/2014/main" id="{DDB02EA7-942A-771B-B285-AEB4AD9C8E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602" y="-160688"/>
            <a:ext cx="3565818" cy="3037239"/>
          </a:xfrm>
          <a:prstGeom prst="rect">
            <a:avLst/>
          </a:prstGeom>
        </p:spPr>
      </p:pic>
      <p:sp>
        <p:nvSpPr>
          <p:cNvPr id="10" name="Rectángulo 9">
            <a:extLst>
              <a:ext uri="{FF2B5EF4-FFF2-40B4-BE49-F238E27FC236}">
                <a16:creationId xmlns:a16="http://schemas.microsoft.com/office/drawing/2014/main" id="{794473E5-AF95-C629-94C3-0D8AF4304BD0}"/>
              </a:ext>
            </a:extLst>
          </p:cNvPr>
          <p:cNvSpPr/>
          <p:nvPr/>
        </p:nvSpPr>
        <p:spPr>
          <a:xfrm>
            <a:off x="0" y="5937662"/>
            <a:ext cx="12192000" cy="920338"/>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err="1">
                <a:solidFill>
                  <a:schemeClr val="bg1"/>
                </a:solidFill>
                <a:latin typeface="Arial" panose="020B0604020202020204" pitchFamily="34" charset="0"/>
                <a:cs typeface="Arial" panose="020B0604020202020204" pitchFamily="34" charset="0"/>
              </a:rPr>
              <a:t>www.esmipsicologa.com</a:t>
            </a:r>
            <a:r>
              <a:rPr lang="es-ES" sz="2000" dirty="0">
                <a:solidFill>
                  <a:schemeClr val="bg1"/>
                </a:solidFill>
                <a:latin typeface="Arial" panose="020B0604020202020204" pitchFamily="34" charset="0"/>
                <a:cs typeface="Arial" panose="020B0604020202020204" pitchFamily="34" charset="0"/>
              </a:rPr>
              <a:t>  ·  @</a:t>
            </a:r>
            <a:r>
              <a:rPr lang="es-ES" sz="2000" dirty="0" err="1">
                <a:solidFill>
                  <a:schemeClr val="bg1"/>
                </a:solidFill>
                <a:latin typeface="Arial" panose="020B0604020202020204" pitchFamily="34" charset="0"/>
                <a:cs typeface="Arial" panose="020B0604020202020204" pitchFamily="34" charset="0"/>
              </a:rPr>
              <a:t>esmipsicologa</a:t>
            </a:r>
            <a:r>
              <a:rPr lang="es-ES" sz="2000" dirty="0">
                <a:solidFill>
                  <a:schemeClr val="bg1"/>
                </a:solidFill>
                <a:latin typeface="Arial" panose="020B0604020202020204" pitchFamily="34" charset="0"/>
                <a:cs typeface="Arial" panose="020B0604020202020204" pitchFamily="34" charset="0"/>
              </a:rPr>
              <a:t> · @</a:t>
            </a:r>
            <a:r>
              <a:rPr lang="es-ES" sz="2000" dirty="0" err="1">
                <a:solidFill>
                  <a:schemeClr val="bg1"/>
                </a:solidFill>
                <a:latin typeface="Arial" panose="020B0604020202020204" pitchFamily="34" charset="0"/>
                <a:cs typeface="Arial" panose="020B0604020202020204" pitchFamily="34" charset="0"/>
              </a:rPr>
              <a:t>psicologiaconalma</a:t>
            </a:r>
            <a:r>
              <a:rPr lang="es-ES" sz="2000" dirty="0">
                <a:solidFill>
                  <a:schemeClr val="bg1"/>
                </a:solidFill>
                <a:latin typeface="Arial" panose="020B0604020202020204" pitchFamily="34" charset="0"/>
                <a:cs typeface="Arial" panose="020B0604020202020204" pitchFamily="34" charset="0"/>
              </a:rPr>
              <a:t>_ </a:t>
            </a:r>
            <a:endParaRPr lang="es-E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070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ASPECTOS A TENER EN CUENTA COMO TERAPEUTAS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893B7C66-C171-C6EB-8AA8-8F14F71AE041}"/>
              </a:ext>
            </a:extLst>
          </p:cNvPr>
          <p:cNvSpPr txBox="1"/>
          <p:nvPr/>
        </p:nvSpPr>
        <p:spPr>
          <a:xfrm>
            <a:off x="0" y="1219412"/>
            <a:ext cx="12192000" cy="369332"/>
          </a:xfrm>
          <a:prstGeom prst="rect">
            <a:avLst/>
          </a:prstGeom>
          <a:solidFill>
            <a:srgbClr val="FDE7F6"/>
          </a:solidFill>
        </p:spPr>
        <p:txBody>
          <a:bodyPr wrap="square" rtlCol="0">
            <a:spAutoFit/>
          </a:bodyPr>
          <a:lstStyle/>
          <a:p>
            <a:pPr algn="ctr"/>
            <a:r>
              <a:rPr lang="es-ES" b="1" dirty="0">
                <a:solidFill>
                  <a:schemeClr val="bg2">
                    <a:lumMod val="25000"/>
                  </a:schemeClr>
                </a:solidFill>
                <a:latin typeface="Arial" panose="020B0604020202020204" pitchFamily="34" charset="0"/>
                <a:cs typeface="Arial" panose="020B0604020202020204" pitchFamily="34" charset="0"/>
              </a:rPr>
              <a:t>PERFILES Y COLOCACIÓN DEL TERAPEUTA</a:t>
            </a:r>
          </a:p>
        </p:txBody>
      </p:sp>
      <p:sp>
        <p:nvSpPr>
          <p:cNvPr id="4" name="CuadroTexto 3">
            <a:extLst>
              <a:ext uri="{FF2B5EF4-FFF2-40B4-BE49-F238E27FC236}">
                <a16:creationId xmlns:a16="http://schemas.microsoft.com/office/drawing/2014/main" id="{E9453E05-A5F1-BB5D-C662-3101CE9F7498}"/>
              </a:ext>
            </a:extLst>
          </p:cNvPr>
          <p:cNvSpPr txBox="1"/>
          <p:nvPr/>
        </p:nvSpPr>
        <p:spPr>
          <a:xfrm>
            <a:off x="745174" y="1714577"/>
            <a:ext cx="10524507" cy="4570482"/>
          </a:xfrm>
          <a:prstGeom prst="rect">
            <a:avLst/>
          </a:prstGeom>
          <a:noFill/>
        </p:spPr>
        <p:txBody>
          <a:bodyPr wrap="square">
            <a:spAutoFit/>
          </a:bodyPr>
          <a:lstStyle/>
          <a:p>
            <a:pPr marL="0" indent="0" algn="ctr" rtl="0" fontAlgn="base">
              <a:spcBef>
                <a:spcPts val="0"/>
              </a:spcBef>
              <a:spcAft>
                <a:spcPts val="0"/>
              </a:spcAft>
            </a:pPr>
            <a:r>
              <a:rPr lang="es-ES" sz="2000" b="1" dirty="0">
                <a:solidFill>
                  <a:srgbClr val="DF839B"/>
                </a:solidFill>
              </a:rPr>
              <a:t>P</a:t>
            </a:r>
            <a:r>
              <a:rPr lang="es-ES" sz="2000" b="1" i="0" u="none" strike="noStrike" dirty="0">
                <a:solidFill>
                  <a:srgbClr val="DF839B"/>
                </a:solidFill>
                <a:effectLst/>
              </a:rPr>
              <a:t>acientes con ansiedad / </a:t>
            </a:r>
            <a:r>
              <a:rPr lang="es-ES" sz="2000" b="1" i="0" u="none" strike="noStrike" dirty="0" err="1">
                <a:solidFill>
                  <a:srgbClr val="DF839B"/>
                </a:solidFill>
                <a:effectLst/>
              </a:rPr>
              <a:t>dependendientes</a:t>
            </a:r>
            <a:r>
              <a:rPr lang="es-ES" sz="2000" b="1" i="0" u="none" strike="noStrike" dirty="0">
                <a:solidFill>
                  <a:srgbClr val="DF839B"/>
                </a:solidFill>
                <a:effectLst/>
              </a:rPr>
              <a:t> / complacientes</a:t>
            </a:r>
          </a:p>
          <a:p>
            <a:pPr marL="742950" lvl="1" indent="-285750" rtl="0" fontAlgn="base">
              <a:spcBef>
                <a:spcPts val="600"/>
              </a:spcBef>
              <a:spcAft>
                <a:spcPts val="600"/>
              </a:spcAft>
              <a:buFont typeface="Arial" panose="020B0604020202020204" pitchFamily="34" charset="0"/>
              <a:buChar char="•"/>
            </a:pPr>
            <a:r>
              <a:rPr lang="es-ES" dirty="0">
                <a:solidFill>
                  <a:schemeClr val="tx1">
                    <a:lumMod val="65000"/>
                    <a:lumOff val="35000"/>
                  </a:schemeClr>
                </a:solidFill>
              </a:rPr>
              <a:t>F</a:t>
            </a:r>
            <a:r>
              <a:rPr lang="es-ES" b="0" i="0" u="none" strike="noStrike" dirty="0">
                <a:solidFill>
                  <a:schemeClr val="tx1">
                    <a:lumMod val="65000"/>
                    <a:lumOff val="35000"/>
                  </a:schemeClr>
                </a:solidFill>
                <a:effectLst/>
              </a:rPr>
              <a:t>avorecer la </a:t>
            </a:r>
            <a:r>
              <a:rPr lang="es-ES" b="1" i="0" u="none" strike="noStrike" dirty="0">
                <a:solidFill>
                  <a:schemeClr val="tx1">
                    <a:lumMod val="65000"/>
                    <a:lumOff val="35000"/>
                  </a:schemeClr>
                </a:solidFill>
                <a:effectLst/>
              </a:rPr>
              <a:t>autonomía</a:t>
            </a:r>
          </a:p>
          <a:p>
            <a:pPr marL="742950" lvl="1" indent="-285750" rtl="0" fontAlgn="base">
              <a:spcBef>
                <a:spcPts val="600"/>
              </a:spcBef>
              <a:spcAft>
                <a:spcPts val="600"/>
              </a:spcAft>
              <a:buFont typeface="Arial" panose="020B0604020202020204" pitchFamily="34" charset="0"/>
              <a:buChar char="•"/>
            </a:pPr>
            <a:r>
              <a:rPr lang="es-ES" b="1" i="0" u="none" strike="noStrike" dirty="0">
                <a:solidFill>
                  <a:schemeClr val="tx1">
                    <a:lumMod val="65000"/>
                    <a:lumOff val="35000"/>
                  </a:schemeClr>
                </a:solidFill>
                <a:effectLst/>
              </a:rPr>
              <a:t>No </a:t>
            </a:r>
            <a:r>
              <a:rPr lang="es-ES" b="1" dirty="0">
                <a:solidFill>
                  <a:schemeClr val="tx1">
                    <a:lumMod val="65000"/>
                    <a:lumOff val="35000"/>
                  </a:schemeClr>
                </a:solidFill>
              </a:rPr>
              <a:t>reforzar cada conducta </a:t>
            </a:r>
            <a:r>
              <a:rPr lang="es-ES" b="0" i="0" u="none" strike="noStrike" dirty="0">
                <a:solidFill>
                  <a:schemeClr val="tx1">
                    <a:lumMod val="65000"/>
                    <a:lumOff val="35000"/>
                  </a:schemeClr>
                </a:solidFill>
                <a:effectLst/>
              </a:rPr>
              <a:t>para no favorecer la complacencia y la búsqueda de refuerzo constante</a:t>
            </a:r>
          </a:p>
          <a:p>
            <a:pPr marL="742950" lvl="1" indent="-285750" rtl="0" fontAlgn="base">
              <a:spcBef>
                <a:spcPts val="600"/>
              </a:spcBef>
              <a:spcAft>
                <a:spcPts val="600"/>
              </a:spcAft>
              <a:buFont typeface="Arial" panose="020B0604020202020204" pitchFamily="34" charset="0"/>
              <a:buChar char="•"/>
            </a:pPr>
            <a:r>
              <a:rPr lang="es-ES" dirty="0">
                <a:solidFill>
                  <a:schemeClr val="tx1">
                    <a:lumMod val="65000"/>
                    <a:lumOff val="35000"/>
                  </a:schemeClr>
                </a:solidFill>
              </a:rPr>
              <a:t>T</a:t>
            </a:r>
            <a:r>
              <a:rPr lang="es-ES" b="0" i="0" u="none" strike="noStrike" dirty="0">
                <a:solidFill>
                  <a:schemeClr val="tx1">
                    <a:lumMod val="65000"/>
                    <a:lumOff val="35000"/>
                  </a:schemeClr>
                </a:solidFill>
                <a:effectLst/>
              </a:rPr>
              <a:t>rabajar la </a:t>
            </a:r>
            <a:r>
              <a:rPr lang="es-ES" b="1" i="0" u="none" strike="noStrike" dirty="0">
                <a:solidFill>
                  <a:schemeClr val="tx1">
                    <a:lumMod val="65000"/>
                    <a:lumOff val="35000"/>
                  </a:schemeClr>
                </a:solidFill>
                <a:effectLst/>
              </a:rPr>
              <a:t>autoestima</a:t>
            </a:r>
          </a:p>
          <a:p>
            <a:pPr marL="742950" lvl="1" indent="-285750" rtl="0" fontAlgn="base">
              <a:spcBef>
                <a:spcPts val="600"/>
              </a:spcBef>
              <a:spcAft>
                <a:spcPts val="600"/>
              </a:spcAft>
              <a:buFont typeface="Arial" panose="020B0604020202020204" pitchFamily="34" charset="0"/>
              <a:buChar char="•"/>
            </a:pPr>
            <a:r>
              <a:rPr lang="es-ES" dirty="0">
                <a:solidFill>
                  <a:schemeClr val="tx1">
                    <a:lumMod val="65000"/>
                    <a:lumOff val="35000"/>
                  </a:schemeClr>
                </a:solidFill>
              </a:rPr>
              <a:t>M</a:t>
            </a:r>
            <a:r>
              <a:rPr lang="es-ES" b="0" i="0" u="none" strike="noStrike" dirty="0">
                <a:solidFill>
                  <a:schemeClr val="tx1">
                    <a:lumMod val="65000"/>
                    <a:lumOff val="35000"/>
                  </a:schemeClr>
                </a:solidFill>
                <a:effectLst/>
              </a:rPr>
              <a:t>ovilizar </a:t>
            </a:r>
            <a:r>
              <a:rPr lang="es-ES" b="1" i="0" u="none" strike="noStrike" dirty="0">
                <a:solidFill>
                  <a:schemeClr val="tx1">
                    <a:lumMod val="65000"/>
                    <a:lumOff val="35000"/>
                  </a:schemeClr>
                </a:solidFill>
                <a:effectLst/>
              </a:rPr>
              <a:t>emociones protectoras </a:t>
            </a:r>
            <a:r>
              <a:rPr lang="es-ES" b="0" i="0" u="none" strike="noStrike" dirty="0">
                <a:solidFill>
                  <a:schemeClr val="tx1">
                    <a:lumMod val="65000"/>
                    <a:lumOff val="35000"/>
                  </a:schemeClr>
                </a:solidFill>
                <a:effectLst/>
              </a:rPr>
              <a:t>como la ira (si está inhibida)</a:t>
            </a:r>
          </a:p>
          <a:p>
            <a:pPr marL="742950" lvl="1" indent="-285750" rtl="0" fontAlgn="base">
              <a:spcBef>
                <a:spcPts val="600"/>
              </a:spcBef>
              <a:spcAft>
                <a:spcPts val="600"/>
              </a:spcAft>
              <a:buFont typeface="Arial" panose="020B0604020202020204" pitchFamily="34" charset="0"/>
              <a:buChar char="•"/>
            </a:pPr>
            <a:r>
              <a:rPr lang="es-ES" dirty="0">
                <a:solidFill>
                  <a:schemeClr val="tx1">
                    <a:lumMod val="65000"/>
                    <a:lumOff val="35000"/>
                  </a:schemeClr>
                </a:solidFill>
              </a:rPr>
              <a:t>T</a:t>
            </a:r>
            <a:r>
              <a:rPr lang="es-ES" b="0" i="0" u="none" strike="noStrike" dirty="0">
                <a:solidFill>
                  <a:schemeClr val="tx1">
                    <a:lumMod val="65000"/>
                    <a:lumOff val="35000"/>
                  </a:schemeClr>
                </a:solidFill>
                <a:effectLst/>
              </a:rPr>
              <a:t>rabajar la </a:t>
            </a:r>
            <a:r>
              <a:rPr lang="es-ES" b="1" i="0" u="none" strike="noStrike" dirty="0" err="1">
                <a:solidFill>
                  <a:schemeClr val="tx1">
                    <a:lumMod val="65000"/>
                    <a:lumOff val="35000"/>
                  </a:schemeClr>
                </a:solidFill>
                <a:effectLst/>
              </a:rPr>
              <a:t>desculpabilización</a:t>
            </a:r>
            <a:r>
              <a:rPr lang="es-ES" b="1" dirty="0">
                <a:solidFill>
                  <a:schemeClr val="tx1">
                    <a:lumMod val="65000"/>
                    <a:lumOff val="35000"/>
                  </a:schemeClr>
                </a:solidFill>
              </a:rPr>
              <a:t>, el </a:t>
            </a:r>
            <a:r>
              <a:rPr lang="es-ES" b="1" i="0" u="none" strike="noStrike" dirty="0">
                <a:solidFill>
                  <a:schemeClr val="tx1">
                    <a:lumMod val="65000"/>
                    <a:lumOff val="35000"/>
                  </a:schemeClr>
                </a:solidFill>
                <a:effectLst/>
              </a:rPr>
              <a:t>beneficio </a:t>
            </a:r>
            <a:r>
              <a:rPr lang="es-ES" b="1" i="0" u="none" strike="noStrike" dirty="0" err="1">
                <a:solidFill>
                  <a:schemeClr val="tx1">
                    <a:lumMod val="65000"/>
                    <a:lumOff val="35000"/>
                  </a:schemeClr>
                </a:solidFill>
                <a:effectLst/>
              </a:rPr>
              <a:t>secundario,el</a:t>
            </a:r>
            <a:r>
              <a:rPr lang="es-ES" b="1" i="0" u="none" strike="noStrike" dirty="0">
                <a:solidFill>
                  <a:schemeClr val="tx1">
                    <a:lumMod val="65000"/>
                    <a:lumOff val="35000"/>
                  </a:schemeClr>
                </a:solidFill>
                <a:effectLst/>
              </a:rPr>
              <a:t> rol de enfermedad, e</a:t>
            </a:r>
            <a:r>
              <a:rPr lang="es-ES" b="1" dirty="0">
                <a:solidFill>
                  <a:schemeClr val="tx1">
                    <a:lumMod val="65000"/>
                    <a:lumOff val="35000"/>
                  </a:schemeClr>
                </a:solidFill>
              </a:rPr>
              <a:t>l</a:t>
            </a:r>
            <a:r>
              <a:rPr lang="es-ES" b="1" i="0" u="none" strike="noStrike" dirty="0">
                <a:solidFill>
                  <a:schemeClr val="tx1">
                    <a:lumMod val="65000"/>
                    <a:lumOff val="35000"/>
                  </a:schemeClr>
                </a:solidFill>
                <a:effectLst/>
              </a:rPr>
              <a:t> rol de cuidador y la asimetría relacional, los factores de resiliencia, las creencias</a:t>
            </a:r>
            <a:r>
              <a:rPr lang="es-ES" b="0" i="0" u="none" strike="noStrike" dirty="0">
                <a:solidFill>
                  <a:schemeClr val="tx1">
                    <a:lumMod val="65000"/>
                    <a:lumOff val="35000"/>
                  </a:schemeClr>
                </a:solidFill>
                <a:effectLst/>
              </a:rPr>
              <a:t> relacionadas con no ser suficiente, no ser valida, etc.</a:t>
            </a:r>
          </a:p>
          <a:p>
            <a:pPr marL="742950" lvl="1" indent="-285750" rtl="0" fontAlgn="base">
              <a:spcBef>
                <a:spcPts val="600"/>
              </a:spcBef>
              <a:spcAft>
                <a:spcPts val="600"/>
              </a:spcAft>
              <a:buFont typeface="Arial" panose="020B0604020202020204" pitchFamily="34" charset="0"/>
              <a:buChar char="•"/>
            </a:pPr>
            <a:r>
              <a:rPr lang="es-ES" dirty="0">
                <a:solidFill>
                  <a:schemeClr val="tx1">
                    <a:lumMod val="65000"/>
                    <a:lumOff val="35000"/>
                  </a:schemeClr>
                </a:solidFill>
              </a:rPr>
              <a:t>S</a:t>
            </a:r>
            <a:r>
              <a:rPr lang="es-ES" b="0" i="0" u="none" strike="noStrike" dirty="0">
                <a:solidFill>
                  <a:schemeClr val="tx1">
                    <a:lumMod val="65000"/>
                    <a:lumOff val="35000"/>
                  </a:schemeClr>
                </a:solidFill>
                <a:effectLst/>
              </a:rPr>
              <a:t>er muy claros con el </a:t>
            </a:r>
            <a:r>
              <a:rPr lang="es-ES" b="1" i="0" u="none" strike="noStrike" dirty="0">
                <a:solidFill>
                  <a:schemeClr val="tx1">
                    <a:lumMod val="65000"/>
                    <a:lumOff val="35000"/>
                  </a:schemeClr>
                </a:solidFill>
                <a:effectLst/>
              </a:rPr>
              <a:t>fin de la terapia y el cierre </a:t>
            </a:r>
            <a:r>
              <a:rPr lang="es-ES" b="0" i="0" u="none" strike="noStrike" dirty="0">
                <a:solidFill>
                  <a:schemeClr val="tx1">
                    <a:lumMod val="65000"/>
                    <a:lumOff val="35000"/>
                  </a:schemeClr>
                </a:solidFill>
                <a:effectLst/>
              </a:rPr>
              <a:t>(no pueden venir eternamente como conducta de seguridad).</a:t>
            </a:r>
          </a:p>
          <a:p>
            <a:pPr marL="742950" lvl="1" indent="-285750" rtl="0" fontAlgn="base">
              <a:spcBef>
                <a:spcPts val="600"/>
              </a:spcBef>
              <a:spcAft>
                <a:spcPts val="600"/>
              </a:spcAft>
              <a:buFont typeface="Arial" panose="020B0604020202020204" pitchFamily="34" charset="0"/>
              <a:buChar char="•"/>
            </a:pPr>
            <a:r>
              <a:rPr lang="es-ES" b="0" i="0" u="none" strike="noStrike" dirty="0">
                <a:solidFill>
                  <a:schemeClr val="tx1">
                    <a:lumMod val="65000"/>
                    <a:lumOff val="35000"/>
                  </a:schemeClr>
                </a:solidFill>
                <a:effectLst/>
              </a:rPr>
              <a:t>No colocarnos “por encima” para </a:t>
            </a:r>
            <a:r>
              <a:rPr lang="es-ES" b="1" i="0" u="none" strike="noStrike" dirty="0">
                <a:solidFill>
                  <a:schemeClr val="tx1">
                    <a:lumMod val="65000"/>
                    <a:lumOff val="35000"/>
                  </a:schemeClr>
                </a:solidFill>
                <a:effectLst/>
              </a:rPr>
              <a:t>no favorecer la sumisión.</a:t>
            </a:r>
          </a:p>
          <a:p>
            <a:pPr marL="742950" lvl="1" indent="-285750" rtl="0" fontAlgn="base">
              <a:spcBef>
                <a:spcPts val="600"/>
              </a:spcBef>
              <a:spcAft>
                <a:spcPts val="600"/>
              </a:spcAft>
              <a:buFont typeface="Arial" panose="020B0604020202020204" pitchFamily="34" charset="0"/>
              <a:buChar char="•"/>
            </a:pPr>
            <a:r>
              <a:rPr lang="es-ES" b="1" dirty="0">
                <a:solidFill>
                  <a:schemeClr val="tx1">
                    <a:lumMod val="65000"/>
                    <a:lumOff val="35000"/>
                  </a:schemeClr>
                </a:solidFill>
              </a:rPr>
              <a:t>C</a:t>
            </a:r>
            <a:r>
              <a:rPr lang="es-ES" b="1" i="0" u="none" strike="noStrike" dirty="0">
                <a:solidFill>
                  <a:schemeClr val="tx1">
                    <a:lumMod val="65000"/>
                    <a:lumOff val="35000"/>
                  </a:schemeClr>
                </a:solidFill>
                <a:effectLst/>
              </a:rPr>
              <a:t>olocarnos como iguales </a:t>
            </a:r>
            <a:r>
              <a:rPr lang="es-ES" b="0" i="0" u="none" strike="noStrike" dirty="0">
                <a:solidFill>
                  <a:schemeClr val="tx1">
                    <a:lumMod val="65000"/>
                    <a:lumOff val="35000"/>
                  </a:schemeClr>
                </a:solidFill>
                <a:effectLst/>
              </a:rPr>
              <a:t>y hacer al paciente agente de cambio activo de su propia vida.</a:t>
            </a:r>
          </a:p>
        </p:txBody>
      </p:sp>
    </p:spTree>
    <p:extLst>
      <p:ext uri="{BB962C8B-B14F-4D97-AF65-F5344CB8AC3E}">
        <p14:creationId xmlns:p14="http://schemas.microsoft.com/office/powerpoint/2010/main" val="2826287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ASPECTOS A TENER EN CUENTA COMO TERAPEUTAS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F0A0C353-0BD2-E814-1EB4-653AA19C77BB}"/>
              </a:ext>
            </a:extLst>
          </p:cNvPr>
          <p:cNvSpPr txBox="1">
            <a:spLocks noChangeArrowheads="1"/>
          </p:cNvSpPr>
          <p:nvPr/>
        </p:nvSpPr>
        <p:spPr bwMode="auto">
          <a:xfrm>
            <a:off x="356261" y="1204249"/>
            <a:ext cx="11267580" cy="527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ctr" rtl="0" fontAlgn="base">
              <a:spcBef>
                <a:spcPts val="600"/>
              </a:spcBef>
              <a:spcAft>
                <a:spcPts val="0"/>
              </a:spcAft>
            </a:pPr>
            <a:r>
              <a:rPr lang="es-ES" sz="2000" b="1" i="0" u="none" strike="noStrike" dirty="0">
                <a:solidFill>
                  <a:srgbClr val="DF839B"/>
                </a:solidFill>
                <a:effectLst/>
                <a:latin typeface="+mn-lt"/>
              </a:rPr>
              <a:t>Pacientes evasivos / rígidos / fríos/ cognitivos / defensivos</a:t>
            </a:r>
            <a:br>
              <a:rPr lang="es-ES" sz="2000" b="1" i="0" u="none" strike="noStrike" dirty="0">
                <a:solidFill>
                  <a:srgbClr val="DF839B"/>
                </a:solidFill>
                <a:effectLst/>
                <a:latin typeface="+mn-lt"/>
              </a:rPr>
            </a:br>
            <a:endParaRPr lang="es-ES" sz="2000" b="1" i="0" u="none" strike="noStrike" dirty="0">
              <a:solidFill>
                <a:srgbClr val="DF839B"/>
              </a:solidFill>
              <a:effectLst/>
              <a:latin typeface="+mn-lt"/>
            </a:endParaRPr>
          </a:p>
          <a:p>
            <a:pPr marL="742950" lvl="1" indent="-285750" algn="just" rtl="0" fontAlgn="base">
              <a:spcBef>
                <a:spcPts val="600"/>
              </a:spcBef>
              <a:spcAft>
                <a:spcPts val="600"/>
              </a:spcAft>
              <a:buFont typeface="Arial" panose="020B0604020202020204" pitchFamily="34" charset="0"/>
              <a:buChar char="•"/>
            </a:pPr>
            <a:r>
              <a:rPr lang="es-ES" b="1" i="0" u="none" strike="noStrike" dirty="0">
                <a:solidFill>
                  <a:schemeClr val="tx1">
                    <a:lumMod val="65000"/>
                    <a:lumOff val="35000"/>
                  </a:schemeClr>
                </a:solidFill>
                <a:effectLst/>
                <a:latin typeface="+mn-lt"/>
              </a:rPr>
              <a:t>No retar ni ceder a sus intentos de reto </a:t>
            </a:r>
            <a:r>
              <a:rPr lang="es-ES" b="0" i="0" u="none" strike="noStrike" dirty="0">
                <a:solidFill>
                  <a:schemeClr val="tx1">
                    <a:lumMod val="65000"/>
                    <a:lumOff val="35000"/>
                  </a:schemeClr>
                </a:solidFill>
                <a:effectLst/>
                <a:latin typeface="+mn-lt"/>
              </a:rPr>
              <a:t>o de colocarse por encima del profesional (</a:t>
            </a:r>
            <a:r>
              <a:rPr lang="es-ES" b="0" i="0" u="none" strike="noStrike" dirty="0" err="1">
                <a:solidFill>
                  <a:schemeClr val="tx1">
                    <a:lumMod val="65000"/>
                    <a:lumOff val="35000"/>
                  </a:schemeClr>
                </a:solidFill>
                <a:effectLst/>
                <a:latin typeface="+mn-lt"/>
              </a:rPr>
              <a:t>ej</a:t>
            </a:r>
            <a:r>
              <a:rPr lang="es-ES" b="0" i="0" u="none" strike="noStrike" dirty="0">
                <a:solidFill>
                  <a:schemeClr val="tx1">
                    <a:lumMod val="65000"/>
                    <a:lumOff val="35000"/>
                  </a:schemeClr>
                </a:solidFill>
                <a:effectLst/>
                <a:latin typeface="+mn-lt"/>
              </a:rPr>
              <a:t>: esto es de lógica, esto ya me lo sé, es muy fácil decirlo, te veo muy joven para poder ayudarme…). </a:t>
            </a:r>
          </a:p>
          <a:p>
            <a:pPr marL="742950" lvl="1" indent="-285750" algn="just" rtl="0" fontAlgn="base">
              <a:spcBef>
                <a:spcPts val="600"/>
              </a:spcBef>
              <a:spcAft>
                <a:spcPts val="600"/>
              </a:spcAft>
              <a:buFont typeface="Arial" panose="020B0604020202020204" pitchFamily="34" charset="0"/>
              <a:buChar char="•"/>
            </a:pPr>
            <a:r>
              <a:rPr lang="es-ES" dirty="0">
                <a:solidFill>
                  <a:schemeClr val="tx1">
                    <a:lumMod val="65000"/>
                    <a:lumOff val="35000"/>
                  </a:schemeClr>
                </a:solidFill>
                <a:latin typeface="+mn-lt"/>
              </a:rPr>
              <a:t>T</a:t>
            </a:r>
            <a:r>
              <a:rPr lang="es-ES" b="0" i="0" u="none" strike="noStrike" dirty="0">
                <a:solidFill>
                  <a:schemeClr val="tx1">
                    <a:lumMod val="65000"/>
                    <a:lumOff val="35000"/>
                  </a:schemeClr>
                </a:solidFill>
                <a:effectLst/>
                <a:latin typeface="+mn-lt"/>
              </a:rPr>
              <a:t>rabajar la </a:t>
            </a:r>
            <a:r>
              <a:rPr lang="es-ES" b="1" i="0" u="none" strike="noStrike" dirty="0">
                <a:solidFill>
                  <a:schemeClr val="tx1">
                    <a:lumMod val="65000"/>
                    <a:lumOff val="35000"/>
                  </a:schemeClr>
                </a:solidFill>
                <a:effectLst/>
                <a:latin typeface="+mn-lt"/>
              </a:rPr>
              <a:t>fobia a la experiencia interna, educación emocional, la conexión con el cuerpo y las defensas psicológicas</a:t>
            </a:r>
            <a:r>
              <a:rPr lang="es-ES" b="0" i="0" u="none" strike="noStrike" dirty="0">
                <a:solidFill>
                  <a:schemeClr val="tx1">
                    <a:lumMod val="65000"/>
                    <a:lumOff val="35000"/>
                  </a:schemeClr>
                </a:solidFill>
                <a:effectLst/>
                <a:latin typeface="+mn-lt"/>
              </a:rPr>
              <a:t> (racionalización, minimización, proyección).</a:t>
            </a:r>
          </a:p>
          <a:p>
            <a:pPr marL="742950" lvl="1" indent="-285750" algn="just" rtl="0" fontAlgn="base">
              <a:spcBef>
                <a:spcPts val="600"/>
              </a:spcBef>
              <a:spcAft>
                <a:spcPts val="600"/>
              </a:spcAft>
              <a:buFont typeface="Arial" panose="020B0604020202020204" pitchFamily="34" charset="0"/>
              <a:buChar char="•"/>
            </a:pPr>
            <a:r>
              <a:rPr lang="es-ES" b="0" i="0" u="none" strike="noStrike" dirty="0">
                <a:solidFill>
                  <a:schemeClr val="tx1">
                    <a:lumMod val="65000"/>
                    <a:lumOff val="35000"/>
                  </a:schemeClr>
                </a:solidFill>
                <a:effectLst/>
                <a:latin typeface="+mn-lt"/>
              </a:rPr>
              <a:t>Trabajar el </a:t>
            </a:r>
            <a:r>
              <a:rPr lang="es-ES" b="1" i="0" u="none" strike="noStrike" dirty="0">
                <a:solidFill>
                  <a:schemeClr val="tx1">
                    <a:lumMod val="65000"/>
                    <a:lumOff val="35000"/>
                  </a:schemeClr>
                </a:solidFill>
                <a:effectLst/>
                <a:latin typeface="+mn-lt"/>
              </a:rPr>
              <a:t>vínculo terapéutico </a:t>
            </a:r>
            <a:r>
              <a:rPr lang="es-ES" b="0" i="0" u="none" strike="noStrike" dirty="0">
                <a:solidFill>
                  <a:schemeClr val="tx1">
                    <a:lumMod val="65000"/>
                    <a:lumOff val="35000"/>
                  </a:schemeClr>
                </a:solidFill>
                <a:effectLst/>
                <a:latin typeface="+mn-lt"/>
              </a:rPr>
              <a:t>desde la adecuada colocación del terapeuta, no dejándose llevar por lo que nos genera el paciente y adoptando sus retos como objetivos terapéuticos. </a:t>
            </a:r>
          </a:p>
          <a:p>
            <a:pPr marL="742950" lvl="1" indent="-285750" algn="just" rtl="0" fontAlgn="base">
              <a:spcBef>
                <a:spcPts val="600"/>
              </a:spcBef>
              <a:spcAft>
                <a:spcPts val="600"/>
              </a:spcAft>
              <a:buFont typeface="Arial" panose="020B0604020202020204" pitchFamily="34" charset="0"/>
              <a:buChar char="•"/>
            </a:pPr>
            <a:r>
              <a:rPr lang="es-ES" b="0" i="0" u="none" strike="noStrike" dirty="0">
                <a:solidFill>
                  <a:schemeClr val="tx1">
                    <a:lumMod val="65000"/>
                    <a:lumOff val="35000"/>
                  </a:schemeClr>
                </a:solidFill>
                <a:effectLst/>
                <a:latin typeface="+mn-lt"/>
              </a:rPr>
              <a:t>Explorar qué </a:t>
            </a:r>
            <a:r>
              <a:rPr lang="es-ES" b="1" i="0" u="none" strike="noStrike" dirty="0">
                <a:solidFill>
                  <a:schemeClr val="tx1">
                    <a:lumMod val="65000"/>
                    <a:lumOff val="35000"/>
                  </a:schemeClr>
                </a:solidFill>
                <a:effectLst/>
                <a:latin typeface="+mn-lt"/>
              </a:rPr>
              <a:t>emociones</a:t>
            </a:r>
            <a:r>
              <a:rPr lang="es-ES" b="0" i="0" u="none" strike="noStrike" dirty="0">
                <a:solidFill>
                  <a:schemeClr val="tx1">
                    <a:lumMod val="65000"/>
                    <a:lumOff val="35000"/>
                  </a:schemeClr>
                </a:solidFill>
                <a:effectLst/>
                <a:latin typeface="+mn-lt"/>
              </a:rPr>
              <a:t> hay detrás de las defensas (miedo, tristeza, culpa).</a:t>
            </a:r>
          </a:p>
          <a:p>
            <a:pPr marL="742950" lvl="1" indent="-285750" algn="just" rtl="0" fontAlgn="base">
              <a:spcBef>
                <a:spcPts val="600"/>
              </a:spcBef>
              <a:spcAft>
                <a:spcPts val="600"/>
              </a:spcAft>
              <a:buFont typeface="Arial" panose="020B0604020202020204" pitchFamily="34" charset="0"/>
              <a:buChar char="•"/>
            </a:pPr>
            <a:r>
              <a:rPr lang="es-ES" b="0" i="0" u="none" strike="noStrike" dirty="0">
                <a:solidFill>
                  <a:schemeClr val="tx1">
                    <a:lumMod val="65000"/>
                    <a:lumOff val="35000"/>
                  </a:schemeClr>
                </a:solidFill>
                <a:effectLst/>
                <a:latin typeface="+mn-lt"/>
              </a:rPr>
              <a:t>Trabajar </a:t>
            </a:r>
            <a:r>
              <a:rPr lang="es-ES" b="1" i="0" u="none" strike="noStrike" dirty="0">
                <a:solidFill>
                  <a:schemeClr val="tx1">
                    <a:lumMod val="65000"/>
                    <a:lumOff val="35000"/>
                  </a:schemeClr>
                </a:solidFill>
                <a:effectLst/>
                <a:latin typeface="+mn-lt"/>
              </a:rPr>
              <a:t>mecanismos de protección </a:t>
            </a:r>
            <a:r>
              <a:rPr lang="es-ES" b="0" i="0" u="none" strike="noStrike" dirty="0">
                <a:solidFill>
                  <a:schemeClr val="tx1">
                    <a:lumMod val="65000"/>
                    <a:lumOff val="35000"/>
                  </a:schemeClr>
                </a:solidFill>
                <a:effectLst/>
                <a:latin typeface="+mn-lt"/>
              </a:rPr>
              <a:t>rígidos como </a:t>
            </a:r>
            <a:r>
              <a:rPr lang="es-ES" b="0" i="0" u="none" strike="noStrike" dirty="0" err="1">
                <a:solidFill>
                  <a:schemeClr val="tx1">
                    <a:lumMod val="65000"/>
                    <a:lumOff val="35000"/>
                  </a:schemeClr>
                </a:solidFill>
                <a:effectLst/>
                <a:latin typeface="+mn-lt"/>
              </a:rPr>
              <a:t>hiperproductividad</a:t>
            </a:r>
            <a:r>
              <a:rPr lang="es-ES" b="0" i="0" u="none" strike="noStrike" dirty="0">
                <a:solidFill>
                  <a:schemeClr val="tx1">
                    <a:lumMod val="65000"/>
                    <a:lumOff val="35000"/>
                  </a:schemeClr>
                </a:solidFill>
                <a:effectLst/>
                <a:latin typeface="+mn-lt"/>
              </a:rPr>
              <a:t>, inflexibilidad, autoexigencia, perfeccionismo, sarcasmo, asertividad, etc.</a:t>
            </a:r>
          </a:p>
          <a:p>
            <a:pPr marL="742950" lvl="1" indent="-285750" algn="just" rtl="0" fontAlgn="base">
              <a:spcBef>
                <a:spcPts val="600"/>
              </a:spcBef>
              <a:spcAft>
                <a:spcPts val="600"/>
              </a:spcAft>
              <a:buFont typeface="Arial" panose="020B0604020202020204" pitchFamily="34" charset="0"/>
              <a:buChar char="•"/>
            </a:pPr>
            <a:r>
              <a:rPr lang="es-ES" dirty="0">
                <a:solidFill>
                  <a:schemeClr val="tx1">
                    <a:lumMod val="65000"/>
                    <a:lumOff val="35000"/>
                  </a:schemeClr>
                </a:solidFill>
                <a:latin typeface="+mn-lt"/>
              </a:rPr>
              <a:t>D</a:t>
            </a:r>
            <a:r>
              <a:rPr lang="es-ES" b="0" i="0" u="none" strike="noStrike" dirty="0">
                <a:solidFill>
                  <a:schemeClr val="tx1">
                    <a:lumMod val="65000"/>
                    <a:lumOff val="35000"/>
                  </a:schemeClr>
                </a:solidFill>
                <a:effectLst/>
                <a:latin typeface="+mn-lt"/>
              </a:rPr>
              <a:t>ar confianza con </a:t>
            </a:r>
            <a:r>
              <a:rPr lang="es-ES" b="1" i="0" u="none" strike="noStrike" dirty="0">
                <a:solidFill>
                  <a:schemeClr val="tx1">
                    <a:lumMod val="65000"/>
                    <a:lumOff val="35000"/>
                  </a:schemeClr>
                </a:solidFill>
                <a:effectLst/>
                <a:latin typeface="+mn-lt"/>
              </a:rPr>
              <a:t>contenidos técnicos y teóricos</a:t>
            </a:r>
            <a:r>
              <a:rPr lang="es-ES" b="0" i="0" u="none" strike="noStrike" dirty="0">
                <a:solidFill>
                  <a:schemeClr val="tx1">
                    <a:lumMod val="65000"/>
                    <a:lumOff val="35000"/>
                  </a:schemeClr>
                </a:solidFill>
                <a:effectLst/>
                <a:latin typeface="+mn-lt"/>
              </a:rPr>
              <a:t>, evitando lenguaje demasiado emocional o profundo al principio.</a:t>
            </a:r>
          </a:p>
          <a:p>
            <a:pPr marL="742950" lvl="1" indent="-285750" rtl="0" fontAlgn="base">
              <a:spcBef>
                <a:spcPts val="600"/>
              </a:spcBef>
              <a:spcAft>
                <a:spcPts val="600"/>
              </a:spcAft>
              <a:buFont typeface="Arial" panose="020B0604020202020204" pitchFamily="34" charset="0"/>
              <a:buChar char="•"/>
            </a:pPr>
            <a:r>
              <a:rPr lang="es-ES" b="1" dirty="0">
                <a:solidFill>
                  <a:schemeClr val="tx1">
                    <a:lumMod val="65000"/>
                    <a:lumOff val="35000"/>
                  </a:schemeClr>
                </a:solidFill>
                <a:latin typeface="+mn-lt"/>
              </a:rPr>
              <a:t>C</a:t>
            </a:r>
            <a:r>
              <a:rPr lang="es-ES" b="1" i="0" u="none" strike="noStrike" dirty="0">
                <a:solidFill>
                  <a:schemeClr val="tx1">
                    <a:lumMod val="65000"/>
                    <a:lumOff val="35000"/>
                  </a:schemeClr>
                </a:solidFill>
                <a:effectLst/>
                <a:latin typeface="+mn-lt"/>
              </a:rPr>
              <a:t>onfrontar poco a poco </a:t>
            </a:r>
            <a:r>
              <a:rPr lang="es-ES" b="0" i="0" u="none" strike="noStrike" dirty="0">
                <a:solidFill>
                  <a:schemeClr val="tx1">
                    <a:lumMod val="65000"/>
                    <a:lumOff val="35000"/>
                  </a:schemeClr>
                </a:solidFill>
                <a:effectLst/>
                <a:latin typeface="+mn-lt"/>
              </a:rPr>
              <a:t>cuando se hayan trabajado las defensas.</a:t>
            </a:r>
            <a:br>
              <a:rPr lang="es-ES" b="0" dirty="0">
                <a:effectLst/>
              </a:rPr>
            </a:br>
            <a:endParaRPr lang="es-ES" dirty="0">
              <a:effectLst/>
              <a:latin typeface="Helvetica" pitchFamily="2" charset="0"/>
            </a:endParaRPr>
          </a:p>
        </p:txBody>
      </p:sp>
    </p:spTree>
    <p:extLst>
      <p:ext uri="{BB962C8B-B14F-4D97-AF65-F5344CB8AC3E}">
        <p14:creationId xmlns:p14="http://schemas.microsoft.com/office/powerpoint/2010/main" val="3320897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INTERVENCIÓN EN TRAUMA COMPLEJO</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0EBEB738-C475-C6C1-25CC-B58947FB9E51}"/>
              </a:ext>
            </a:extLst>
          </p:cNvPr>
          <p:cNvSpPr txBox="1"/>
          <p:nvPr/>
        </p:nvSpPr>
        <p:spPr>
          <a:xfrm>
            <a:off x="0" y="1268242"/>
            <a:ext cx="12192000" cy="369332"/>
          </a:xfrm>
          <a:prstGeom prst="rect">
            <a:avLst/>
          </a:prstGeom>
          <a:solidFill>
            <a:srgbClr val="FDE7F6"/>
          </a:solidFill>
        </p:spPr>
        <p:txBody>
          <a:bodyPr wrap="square">
            <a:spAutoFit/>
          </a:bodyPr>
          <a:lstStyle/>
          <a:p>
            <a:pPr algn="ctr"/>
            <a:r>
              <a:rPr lang="es-ES" b="1" dirty="0">
                <a:solidFill>
                  <a:schemeClr val="bg2">
                    <a:lumMod val="25000"/>
                  </a:schemeClr>
                </a:solidFill>
                <a:latin typeface="Arial" panose="020B0604020202020204" pitchFamily="34" charset="0"/>
              </a:rPr>
              <a:t>Ejemplo de programa de intervención</a:t>
            </a:r>
            <a:endParaRPr lang="es-ES" dirty="0">
              <a:solidFill>
                <a:schemeClr val="bg2">
                  <a:lumMod val="25000"/>
                </a:schemeClr>
              </a:solidFill>
            </a:endParaRPr>
          </a:p>
        </p:txBody>
      </p:sp>
      <p:sp>
        <p:nvSpPr>
          <p:cNvPr id="3" name="CuadroTexto 2">
            <a:extLst>
              <a:ext uri="{FF2B5EF4-FFF2-40B4-BE49-F238E27FC236}">
                <a16:creationId xmlns:a16="http://schemas.microsoft.com/office/drawing/2014/main" id="{12CCC925-39F4-D497-6D78-9433F611C678}"/>
              </a:ext>
            </a:extLst>
          </p:cNvPr>
          <p:cNvSpPr txBox="1"/>
          <p:nvPr/>
        </p:nvSpPr>
        <p:spPr>
          <a:xfrm>
            <a:off x="5720345" y="2006937"/>
            <a:ext cx="4385859" cy="369332"/>
          </a:xfrm>
          <a:prstGeom prst="rect">
            <a:avLst/>
          </a:prstGeom>
          <a:noFill/>
        </p:spPr>
        <p:txBody>
          <a:bodyPr wrap="square" rtlCol="0">
            <a:spAutoFit/>
          </a:bodyPr>
          <a:lstStyle/>
          <a:p>
            <a:pPr marL="285750" indent="-285750">
              <a:buFont typeface="Arial" panose="020B0604020202020204" pitchFamily="34" charset="0"/>
              <a:buChar char="•"/>
            </a:pPr>
            <a:r>
              <a:rPr lang="es-ES" dirty="0">
                <a:cs typeface="Arial" panose="020B0604020202020204" pitchFamily="34" charset="0"/>
              </a:rPr>
              <a:t>Psicoeducación y vínculo terapéutico</a:t>
            </a:r>
          </a:p>
        </p:txBody>
      </p:sp>
      <p:sp>
        <p:nvSpPr>
          <p:cNvPr id="6" name="CuadroTexto 5">
            <a:extLst>
              <a:ext uri="{FF2B5EF4-FFF2-40B4-BE49-F238E27FC236}">
                <a16:creationId xmlns:a16="http://schemas.microsoft.com/office/drawing/2014/main" id="{FEA6797F-4038-53FB-5280-4DFB7A521440}"/>
              </a:ext>
            </a:extLst>
          </p:cNvPr>
          <p:cNvSpPr txBox="1"/>
          <p:nvPr/>
        </p:nvSpPr>
        <p:spPr>
          <a:xfrm>
            <a:off x="5720345" y="2704831"/>
            <a:ext cx="5306243" cy="923330"/>
          </a:xfrm>
          <a:prstGeom prst="rect">
            <a:avLst/>
          </a:prstGeom>
          <a:noFill/>
        </p:spPr>
        <p:txBody>
          <a:bodyPr wrap="square">
            <a:spAutoFit/>
          </a:bodyPr>
          <a:lstStyle/>
          <a:p>
            <a:pPr marL="285750" indent="-285750" algn="just" rtl="0">
              <a:buFont typeface="Arial" panose="020B0604020202020204" pitchFamily="34" charset="0"/>
              <a:buChar char="•"/>
            </a:pPr>
            <a:r>
              <a:rPr lang="es-ES" dirty="0">
                <a:cs typeface="Arial" panose="020B0604020202020204" pitchFamily="34" charset="0"/>
              </a:rPr>
              <a:t>Aportar seguridad</a:t>
            </a:r>
          </a:p>
          <a:p>
            <a:pPr marL="285750" indent="-285750" algn="just" rtl="0">
              <a:buFont typeface="Arial" panose="020B0604020202020204" pitchFamily="34" charset="0"/>
              <a:buChar char="•"/>
            </a:pPr>
            <a:r>
              <a:rPr lang="es-ES" dirty="0">
                <a:cs typeface="Arial" panose="020B0604020202020204" pitchFamily="34" charset="0"/>
              </a:rPr>
              <a:t>Reducir sintomatología</a:t>
            </a:r>
          </a:p>
          <a:p>
            <a:pPr marL="285750" indent="-285750" algn="just" rtl="0">
              <a:buFont typeface="Arial" panose="020B0604020202020204" pitchFamily="34" charset="0"/>
              <a:buChar char="•"/>
            </a:pPr>
            <a:r>
              <a:rPr lang="es-ES" dirty="0">
                <a:cs typeface="Arial" panose="020B0604020202020204" pitchFamily="34" charset="0"/>
              </a:rPr>
              <a:t>Regulación emocional y afectiva </a:t>
            </a:r>
            <a:endParaRPr lang="es-ES" sz="1800" i="0" u="none" strike="noStrike" dirty="0">
              <a:effectLst/>
              <a:cs typeface="Arial" panose="020B0604020202020204" pitchFamily="34" charset="0"/>
            </a:endParaRPr>
          </a:p>
        </p:txBody>
      </p:sp>
      <p:sp>
        <p:nvSpPr>
          <p:cNvPr id="7" name="CuadroTexto 6">
            <a:extLst>
              <a:ext uri="{FF2B5EF4-FFF2-40B4-BE49-F238E27FC236}">
                <a16:creationId xmlns:a16="http://schemas.microsoft.com/office/drawing/2014/main" id="{4D8F074B-6819-C6CD-4BA4-FF9618B5FFEF}"/>
              </a:ext>
            </a:extLst>
          </p:cNvPr>
          <p:cNvSpPr txBox="1"/>
          <p:nvPr/>
        </p:nvSpPr>
        <p:spPr>
          <a:xfrm>
            <a:off x="5720345" y="3882315"/>
            <a:ext cx="5902106" cy="1477328"/>
          </a:xfrm>
          <a:prstGeom prst="rect">
            <a:avLst/>
          </a:prstGeom>
          <a:noFill/>
        </p:spPr>
        <p:txBody>
          <a:bodyPr wrap="square">
            <a:spAutoFit/>
          </a:bodyPr>
          <a:lstStyle/>
          <a:p>
            <a:pPr marL="285750" indent="-285750" rtl="0">
              <a:buFont typeface="Arial" panose="020B0604020202020204" pitchFamily="34" charset="0"/>
              <a:buChar char="•"/>
            </a:pPr>
            <a:r>
              <a:rPr lang="es-ES" sz="1800" i="0" u="none" strike="noStrike" dirty="0">
                <a:effectLst/>
                <a:cs typeface="Arial" panose="020B0604020202020204" pitchFamily="34" charset="0"/>
              </a:rPr>
              <a:t>Apego y mentalización</a:t>
            </a:r>
          </a:p>
          <a:p>
            <a:pPr marL="285750" indent="-285750" rtl="0">
              <a:buFont typeface="Arial" panose="020B0604020202020204" pitchFamily="34" charset="0"/>
              <a:buChar char="•"/>
            </a:pPr>
            <a:r>
              <a:rPr lang="es-ES" sz="1800" i="0" u="none" strike="noStrike" dirty="0">
                <a:effectLst/>
                <a:cs typeface="Arial" panose="020B0604020202020204" pitchFamily="34" charset="0"/>
              </a:rPr>
              <a:t>Recuerdos traumáticos</a:t>
            </a:r>
          </a:p>
          <a:p>
            <a:pPr marL="285750" indent="-285750" rtl="0">
              <a:buFont typeface="Arial" panose="020B0604020202020204" pitchFamily="34" charset="0"/>
              <a:buChar char="•"/>
            </a:pPr>
            <a:r>
              <a:rPr lang="es-ES" sz="1800" i="0" u="none" strike="noStrike" dirty="0">
                <a:effectLst/>
                <a:cs typeface="Arial" panose="020B0604020202020204" pitchFamily="34" charset="0"/>
              </a:rPr>
              <a:t>Siste</a:t>
            </a:r>
            <a:r>
              <a:rPr lang="es-ES" dirty="0">
                <a:cs typeface="Arial" panose="020B0604020202020204" pitchFamily="34" charset="0"/>
              </a:rPr>
              <a:t>mas de protección /defensas</a:t>
            </a:r>
            <a:endParaRPr lang="es-ES" sz="1800" i="0" u="none" strike="noStrike" dirty="0">
              <a:effectLst/>
              <a:cs typeface="Arial" panose="020B0604020202020204" pitchFamily="34" charset="0"/>
            </a:endParaRPr>
          </a:p>
          <a:p>
            <a:pPr marL="285750" indent="-285750" rtl="0">
              <a:buFont typeface="Arial" panose="020B0604020202020204" pitchFamily="34" charset="0"/>
              <a:buChar char="•"/>
            </a:pPr>
            <a:r>
              <a:rPr lang="es-ES" dirty="0">
                <a:cs typeface="Arial" panose="020B0604020202020204" pitchFamily="34" charset="0"/>
              </a:rPr>
              <a:t>Integración y trabajo con partes</a:t>
            </a:r>
          </a:p>
          <a:p>
            <a:pPr marL="285750" indent="-285750" rtl="0">
              <a:buFont typeface="Arial" panose="020B0604020202020204" pitchFamily="34" charset="0"/>
              <a:buChar char="•"/>
            </a:pPr>
            <a:r>
              <a:rPr lang="es-ES" dirty="0" err="1">
                <a:cs typeface="Arial" panose="020B0604020202020204" pitchFamily="34" charset="0"/>
              </a:rPr>
              <a:t>Self</a:t>
            </a:r>
            <a:r>
              <a:rPr lang="es-ES" dirty="0">
                <a:cs typeface="Arial" panose="020B0604020202020204" pitchFamily="34" charset="0"/>
              </a:rPr>
              <a:t> / identidad</a:t>
            </a:r>
          </a:p>
        </p:txBody>
      </p:sp>
      <p:sp>
        <p:nvSpPr>
          <p:cNvPr id="8" name="Rectángulo 7">
            <a:extLst>
              <a:ext uri="{FF2B5EF4-FFF2-40B4-BE49-F238E27FC236}">
                <a16:creationId xmlns:a16="http://schemas.microsoft.com/office/drawing/2014/main" id="{26FC80F3-5845-8DC0-4CCA-2A60DF5EBAC1}"/>
              </a:ext>
            </a:extLst>
          </p:cNvPr>
          <p:cNvSpPr/>
          <p:nvPr/>
        </p:nvSpPr>
        <p:spPr>
          <a:xfrm>
            <a:off x="1795261" y="2052155"/>
            <a:ext cx="3216115" cy="369332"/>
          </a:xfrm>
          <a:prstGeom prst="rect">
            <a:avLst/>
          </a:prstGeom>
          <a:solidFill>
            <a:srgbClr val="79105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2">
                    <a:lumMod val="25000"/>
                  </a:schemeClr>
                </a:solidFill>
              </a:rPr>
              <a:t>Primer nivel de intervención</a:t>
            </a:r>
          </a:p>
        </p:txBody>
      </p:sp>
      <p:sp>
        <p:nvSpPr>
          <p:cNvPr id="12" name="Rectángulo 11">
            <a:extLst>
              <a:ext uri="{FF2B5EF4-FFF2-40B4-BE49-F238E27FC236}">
                <a16:creationId xmlns:a16="http://schemas.microsoft.com/office/drawing/2014/main" id="{898D4329-D9D8-8597-EED0-9F14321E5A37}"/>
              </a:ext>
            </a:extLst>
          </p:cNvPr>
          <p:cNvSpPr/>
          <p:nvPr/>
        </p:nvSpPr>
        <p:spPr>
          <a:xfrm>
            <a:off x="1795260" y="2981830"/>
            <a:ext cx="3216114" cy="369332"/>
          </a:xfrm>
          <a:prstGeom prst="rect">
            <a:avLst/>
          </a:prstGeom>
          <a:solidFill>
            <a:srgbClr val="79105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2">
                    <a:lumMod val="25000"/>
                  </a:schemeClr>
                </a:solidFill>
              </a:rPr>
              <a:t>Segundo nivel de intervención</a:t>
            </a:r>
          </a:p>
        </p:txBody>
      </p:sp>
      <p:sp>
        <p:nvSpPr>
          <p:cNvPr id="13" name="Rectángulo 12">
            <a:extLst>
              <a:ext uri="{FF2B5EF4-FFF2-40B4-BE49-F238E27FC236}">
                <a16:creationId xmlns:a16="http://schemas.microsoft.com/office/drawing/2014/main" id="{E430CE65-F11F-A68F-B8E2-EEC910208323}"/>
              </a:ext>
            </a:extLst>
          </p:cNvPr>
          <p:cNvSpPr/>
          <p:nvPr/>
        </p:nvSpPr>
        <p:spPr>
          <a:xfrm>
            <a:off x="1795259" y="4436514"/>
            <a:ext cx="3216115" cy="369332"/>
          </a:xfrm>
          <a:prstGeom prst="rect">
            <a:avLst/>
          </a:prstGeom>
          <a:solidFill>
            <a:srgbClr val="79105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2">
                    <a:lumMod val="25000"/>
                  </a:schemeClr>
                </a:solidFill>
              </a:rPr>
              <a:t>Tercer nivel de intervención</a:t>
            </a:r>
          </a:p>
        </p:txBody>
      </p:sp>
      <p:sp>
        <p:nvSpPr>
          <p:cNvPr id="4" name="Rectángulo 3">
            <a:extLst>
              <a:ext uri="{FF2B5EF4-FFF2-40B4-BE49-F238E27FC236}">
                <a16:creationId xmlns:a16="http://schemas.microsoft.com/office/drawing/2014/main" id="{62A68863-FBB4-1480-039C-177074EF0B85}"/>
              </a:ext>
            </a:extLst>
          </p:cNvPr>
          <p:cNvSpPr/>
          <p:nvPr/>
        </p:nvSpPr>
        <p:spPr>
          <a:xfrm>
            <a:off x="1795258" y="5700602"/>
            <a:ext cx="3216115" cy="369332"/>
          </a:xfrm>
          <a:prstGeom prst="rect">
            <a:avLst/>
          </a:prstGeom>
          <a:solidFill>
            <a:srgbClr val="79105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2">
                    <a:lumMod val="25000"/>
                  </a:schemeClr>
                </a:solidFill>
              </a:rPr>
              <a:t>Cuarto nivel de intervención</a:t>
            </a:r>
          </a:p>
        </p:txBody>
      </p:sp>
      <p:sp>
        <p:nvSpPr>
          <p:cNvPr id="14" name="CuadroTexto 13">
            <a:extLst>
              <a:ext uri="{FF2B5EF4-FFF2-40B4-BE49-F238E27FC236}">
                <a16:creationId xmlns:a16="http://schemas.microsoft.com/office/drawing/2014/main" id="{FAB24CC8-A35E-24AC-60F6-F8678CB06D67}"/>
              </a:ext>
            </a:extLst>
          </p:cNvPr>
          <p:cNvSpPr txBox="1"/>
          <p:nvPr/>
        </p:nvSpPr>
        <p:spPr>
          <a:xfrm>
            <a:off x="5720345" y="5562102"/>
            <a:ext cx="5902106" cy="646331"/>
          </a:xfrm>
          <a:prstGeom prst="rect">
            <a:avLst/>
          </a:prstGeom>
          <a:noFill/>
        </p:spPr>
        <p:txBody>
          <a:bodyPr wrap="square">
            <a:spAutoFit/>
          </a:bodyPr>
          <a:lstStyle/>
          <a:p>
            <a:pPr marL="285750" indent="-285750" rtl="0">
              <a:buFont typeface="Arial" panose="020B0604020202020204" pitchFamily="34" charset="0"/>
              <a:buChar char="•"/>
            </a:pPr>
            <a:r>
              <a:rPr lang="es-ES" dirty="0">
                <a:cs typeface="Arial" panose="020B0604020202020204" pitchFamily="34" charset="0"/>
              </a:rPr>
              <a:t>Funcionalidad y prevención de recaídas</a:t>
            </a:r>
          </a:p>
          <a:p>
            <a:pPr marL="285750" indent="-285750" rtl="0">
              <a:buFont typeface="Arial" panose="020B0604020202020204" pitchFamily="34" charset="0"/>
              <a:buChar char="•"/>
            </a:pPr>
            <a:r>
              <a:rPr lang="es-ES" sz="1800" i="0" u="none" strike="noStrike" dirty="0">
                <a:effectLst/>
                <a:cs typeface="Arial" panose="020B0604020202020204" pitchFamily="34" charset="0"/>
              </a:rPr>
              <a:t>Des</a:t>
            </a:r>
            <a:r>
              <a:rPr lang="es-ES" dirty="0">
                <a:cs typeface="Arial" panose="020B0604020202020204" pitchFamily="34" charset="0"/>
              </a:rPr>
              <a:t>arrollo personal, autoestima y relaciones</a:t>
            </a:r>
            <a:endParaRPr lang="es-ES" sz="1800" i="0" u="none" strike="noStrike" dirty="0">
              <a:effectLst/>
              <a:cs typeface="Arial" panose="020B0604020202020204" pitchFamily="34" charset="0"/>
            </a:endParaRPr>
          </a:p>
        </p:txBody>
      </p:sp>
    </p:spTree>
    <p:extLst>
      <p:ext uri="{BB962C8B-B14F-4D97-AF65-F5344CB8AC3E}">
        <p14:creationId xmlns:p14="http://schemas.microsoft.com/office/powerpoint/2010/main" val="833223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CASO 1</a:t>
            </a:r>
          </a:p>
        </p:txBody>
      </p:sp>
      <p:sp>
        <p:nvSpPr>
          <p:cNvPr id="9" name="Rectángulo 8">
            <a:extLst>
              <a:ext uri="{FF2B5EF4-FFF2-40B4-BE49-F238E27FC236}">
                <a16:creationId xmlns:a16="http://schemas.microsoft.com/office/drawing/2014/main" id="{652571CE-CB63-A9FF-AADC-7AAEFCD5A3F4}"/>
              </a:ext>
            </a:extLst>
          </p:cNvPr>
          <p:cNvSpPr/>
          <p:nvPr/>
        </p:nvSpPr>
        <p:spPr>
          <a:xfrm>
            <a:off x="0" y="873496"/>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12DE981F-F187-5DB7-651E-D3AD7AD20C25}"/>
              </a:ext>
            </a:extLst>
          </p:cNvPr>
          <p:cNvSpPr txBox="1">
            <a:spLocks noChangeArrowheads="1"/>
          </p:cNvSpPr>
          <p:nvPr/>
        </p:nvSpPr>
        <p:spPr bwMode="auto">
          <a:xfrm>
            <a:off x="755852" y="1020815"/>
            <a:ext cx="10680295" cy="5091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just">
              <a:lnSpc>
                <a:spcPct val="150000"/>
              </a:lnSpc>
              <a:spcAft>
                <a:spcPts val="800"/>
              </a:spcAft>
            </a:pPr>
            <a:r>
              <a:rPr lang="es-ES" b="1" dirty="0">
                <a:solidFill>
                  <a:schemeClr val="tx1">
                    <a:lumMod val="65000"/>
                    <a:lumOff val="35000"/>
                  </a:schemeClr>
                </a:solidFill>
                <a:latin typeface="+mn-lt"/>
                <a:ea typeface="Calibri" panose="020F0502020204030204" pitchFamily="34" charset="0"/>
              </a:rPr>
              <a:t>DATOS:</a:t>
            </a:r>
            <a:endParaRPr lang="es-ES" dirty="0">
              <a:solidFill>
                <a:schemeClr val="tx1">
                  <a:lumMod val="65000"/>
                  <a:lumOff val="35000"/>
                </a:schemeClr>
              </a:solidFill>
              <a:effectLst/>
              <a:latin typeface="+mn-lt"/>
              <a:ea typeface="Calibri" panose="020F0502020204030204" pitchFamily="34" charset="0"/>
            </a:endParaRPr>
          </a:p>
          <a:p>
            <a:pPr marL="465137" lvl="2" indent="-285750"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Sofía</a:t>
            </a:r>
            <a:r>
              <a:rPr lang="es-ES" dirty="0">
                <a:solidFill>
                  <a:schemeClr val="tx1">
                    <a:lumMod val="65000"/>
                    <a:lumOff val="35000"/>
                  </a:schemeClr>
                </a:solidFill>
                <a:effectLst/>
                <a:latin typeface="+mn-lt"/>
                <a:ea typeface="Calibri" panose="020F0502020204030204" pitchFamily="34" charset="0"/>
              </a:rPr>
              <a:t> (nombre ficticio) tiene </a:t>
            </a:r>
            <a:r>
              <a:rPr lang="es-ES" dirty="0">
                <a:solidFill>
                  <a:schemeClr val="tx1">
                    <a:lumMod val="65000"/>
                    <a:lumOff val="35000"/>
                  </a:schemeClr>
                </a:solidFill>
                <a:latin typeface="+mn-lt"/>
                <a:ea typeface="Calibri" panose="020F0502020204030204" pitchFamily="34" charset="0"/>
              </a:rPr>
              <a:t>32 años, vive sola, tiene formación universitaria y actualmente trabaja.</a:t>
            </a:r>
          </a:p>
          <a:p>
            <a:pPr marL="11113" lvl="2" indent="0" algn="just">
              <a:lnSpc>
                <a:spcPct val="150000"/>
              </a:lnSpc>
              <a:spcAft>
                <a:spcPts val="800"/>
              </a:spcAft>
              <a:buNone/>
            </a:pPr>
            <a:r>
              <a:rPr lang="es-ES_tradnl" altLang="es-ES_tradnl" b="1" dirty="0">
                <a:solidFill>
                  <a:schemeClr val="tx1">
                    <a:lumMod val="65000"/>
                    <a:lumOff val="35000"/>
                  </a:schemeClr>
                </a:solidFill>
                <a:latin typeface="+mn-lt"/>
                <a:cs typeface="Arial" panose="020B0604020202020204" pitchFamily="34" charset="0"/>
              </a:rPr>
              <a:t>SINTOMATOLOGÍA:</a:t>
            </a:r>
          </a:p>
          <a:p>
            <a:pPr marL="465137" lvl="2" indent="-285750" algn="just">
              <a:buFont typeface="Arial" panose="020B0604020202020204" pitchFamily="34" charset="0"/>
              <a:buChar char="•"/>
            </a:pPr>
            <a:r>
              <a:rPr lang="es-ES_tradnl" altLang="es-ES_tradnl" dirty="0">
                <a:solidFill>
                  <a:schemeClr val="tx1">
                    <a:lumMod val="65000"/>
                    <a:lumOff val="35000"/>
                  </a:schemeClr>
                </a:solidFill>
                <a:latin typeface="+mn-lt"/>
              </a:rPr>
              <a:t>E</a:t>
            </a:r>
            <a:r>
              <a:rPr lang="es-ES_tradnl" altLang="es-ES_tradnl" dirty="0">
                <a:solidFill>
                  <a:schemeClr val="tx1">
                    <a:lumMod val="65000"/>
                    <a:lumOff val="35000"/>
                  </a:schemeClr>
                </a:solidFill>
                <a:latin typeface="+mn-lt"/>
                <a:cs typeface="Arial" panose="020B0604020202020204" pitchFamily="34" charset="0"/>
              </a:rPr>
              <a:t>l motivo </a:t>
            </a:r>
            <a:r>
              <a:rPr lang="es-ES_tradnl" altLang="es-ES_tradnl" dirty="0">
                <a:solidFill>
                  <a:schemeClr val="tx1">
                    <a:lumMod val="65000"/>
                    <a:lumOff val="35000"/>
                  </a:schemeClr>
                </a:solidFill>
                <a:latin typeface="+mn-lt"/>
              </a:rPr>
              <a:t>de consulta </a:t>
            </a:r>
            <a:r>
              <a:rPr lang="es-ES_tradnl" altLang="es-ES_tradnl" dirty="0">
                <a:solidFill>
                  <a:schemeClr val="tx1">
                    <a:lumMod val="65000"/>
                    <a:lumOff val="35000"/>
                  </a:schemeClr>
                </a:solidFill>
                <a:latin typeface="+mn-lt"/>
                <a:cs typeface="Arial" panose="020B0604020202020204" pitchFamily="34" charset="0"/>
              </a:rPr>
              <a:t>es que presenta </a:t>
            </a:r>
            <a:r>
              <a:rPr lang="es-ES_tradnl" altLang="es-ES_tradnl" b="1" dirty="0">
                <a:solidFill>
                  <a:schemeClr val="tx1">
                    <a:lumMod val="65000"/>
                    <a:lumOff val="35000"/>
                  </a:schemeClr>
                </a:solidFill>
                <a:latin typeface="+mn-lt"/>
                <a:cs typeface="Arial" panose="020B0604020202020204" pitchFamily="34" charset="0"/>
              </a:rPr>
              <a:t>ataques de pánico </a:t>
            </a:r>
            <a:r>
              <a:rPr lang="es-ES_tradnl" altLang="es-ES_tradnl" dirty="0">
                <a:solidFill>
                  <a:schemeClr val="tx1">
                    <a:lumMod val="65000"/>
                    <a:lumOff val="35000"/>
                  </a:schemeClr>
                </a:solidFill>
                <a:latin typeface="+mn-lt"/>
                <a:cs typeface="Arial" panose="020B0604020202020204" pitchFamily="34" charset="0"/>
              </a:rPr>
              <a:t>recurrentes en la calle, en lugares públicos, transportes, elevada ansiedad diaria combinada con </a:t>
            </a:r>
            <a:r>
              <a:rPr lang="es-ES_tradnl" altLang="es-ES_tradnl" b="1" dirty="0">
                <a:solidFill>
                  <a:schemeClr val="tx1">
                    <a:lumMod val="65000"/>
                    <a:lumOff val="35000"/>
                  </a:schemeClr>
                </a:solidFill>
                <a:latin typeface="+mn-lt"/>
                <a:cs typeface="Arial" panose="020B0604020202020204" pitchFamily="34" charset="0"/>
              </a:rPr>
              <a:t>apatía, desesperanza, </a:t>
            </a:r>
            <a:r>
              <a:rPr lang="es-ES_tradnl" altLang="es-ES_tradnl" b="1" dirty="0">
                <a:solidFill>
                  <a:schemeClr val="tx1">
                    <a:lumMod val="65000"/>
                    <a:lumOff val="35000"/>
                  </a:schemeClr>
                </a:solidFill>
                <a:latin typeface="+mn-lt"/>
              </a:rPr>
              <a:t>sensación de insatisfacción y vacío, desconexión.</a:t>
            </a:r>
          </a:p>
          <a:p>
            <a:pPr marL="465137" lvl="2" indent="-285750" algn="just">
              <a:buFont typeface="Arial" panose="020B0604020202020204" pitchFamily="34" charset="0"/>
              <a:buChar char="•"/>
            </a:pPr>
            <a:r>
              <a:rPr lang="es-ES_tradnl" altLang="es-ES_tradnl" dirty="0">
                <a:solidFill>
                  <a:schemeClr val="tx1">
                    <a:lumMod val="65000"/>
                    <a:lumOff val="35000"/>
                  </a:schemeClr>
                </a:solidFill>
                <a:latin typeface="+mn-lt"/>
              </a:rPr>
              <a:t>Presenta </a:t>
            </a:r>
            <a:r>
              <a:rPr lang="es-ES_tradnl" altLang="es-ES_tradnl" b="1" dirty="0">
                <a:solidFill>
                  <a:schemeClr val="tx1">
                    <a:lumMod val="65000"/>
                    <a:lumOff val="35000"/>
                  </a:schemeClr>
                </a:solidFill>
                <a:latin typeface="+mn-lt"/>
              </a:rPr>
              <a:t>ideación suicida </a:t>
            </a:r>
            <a:r>
              <a:rPr lang="es-ES_tradnl" altLang="es-ES_tradnl" dirty="0">
                <a:solidFill>
                  <a:schemeClr val="tx1">
                    <a:lumMod val="65000"/>
                    <a:lumOff val="35000"/>
                  </a:schemeClr>
                </a:solidFill>
                <a:latin typeface="+mn-lt"/>
              </a:rPr>
              <a:t>y sintomatología depresiva </a:t>
            </a:r>
          </a:p>
          <a:p>
            <a:pPr marL="465137" lvl="2" indent="-285750" algn="just">
              <a:buFont typeface="Arial" panose="020B0604020202020204" pitchFamily="34" charset="0"/>
              <a:buChar char="•"/>
            </a:pPr>
            <a:r>
              <a:rPr lang="es-ES_tradnl" altLang="es-ES_tradnl" dirty="0">
                <a:solidFill>
                  <a:schemeClr val="tx1">
                    <a:lumMod val="65000"/>
                    <a:lumOff val="35000"/>
                  </a:schemeClr>
                </a:solidFill>
                <a:latin typeface="+mn-lt"/>
                <a:cs typeface="Arial" panose="020B0604020202020204" pitchFamily="34" charset="0"/>
              </a:rPr>
              <a:t>Fue varios años a terapia sin mejoría</a:t>
            </a:r>
          </a:p>
          <a:p>
            <a:pPr marL="465137" lvl="2" indent="-285750" algn="just">
              <a:buFont typeface="Arial" panose="020B0604020202020204" pitchFamily="34" charset="0"/>
              <a:buChar char="•"/>
            </a:pPr>
            <a:r>
              <a:rPr lang="es-ES_tradnl" altLang="es-ES_tradnl" dirty="0">
                <a:solidFill>
                  <a:schemeClr val="tx1">
                    <a:lumMod val="65000"/>
                    <a:lumOff val="35000"/>
                  </a:schemeClr>
                </a:solidFill>
                <a:latin typeface="+mn-lt"/>
                <a:cs typeface="Arial" panose="020B0604020202020204" pitchFamily="34" charset="0"/>
              </a:rPr>
              <a:t>También destaca que tiene muchos </a:t>
            </a:r>
            <a:r>
              <a:rPr lang="es-ES_tradnl" altLang="es-ES_tradnl" b="1" dirty="0">
                <a:solidFill>
                  <a:schemeClr val="tx1">
                    <a:lumMod val="65000"/>
                    <a:lumOff val="35000"/>
                  </a:schemeClr>
                </a:solidFill>
                <a:latin typeface="+mn-lt"/>
                <a:cs typeface="Arial" panose="020B0604020202020204" pitchFamily="34" charset="0"/>
              </a:rPr>
              <a:t>problemas en las relaciones de pareja</a:t>
            </a:r>
            <a:r>
              <a:rPr lang="es-ES_tradnl" altLang="es-ES_tradnl" dirty="0">
                <a:solidFill>
                  <a:schemeClr val="tx1">
                    <a:lumMod val="65000"/>
                    <a:lumOff val="35000"/>
                  </a:schemeClr>
                </a:solidFill>
                <a:latin typeface="+mn-lt"/>
                <a:cs typeface="Arial" panose="020B0604020202020204" pitchFamily="34" charset="0"/>
              </a:rPr>
              <a:t>: tiene mucha ansiedad pensando en que la relación va a salir mal, en que la van a dejar, etc. </a:t>
            </a:r>
          </a:p>
          <a:p>
            <a:pPr marL="465137" lvl="2" indent="-285750" algn="just">
              <a:buFont typeface="Arial" panose="020B0604020202020204" pitchFamily="34" charset="0"/>
              <a:buChar char="•"/>
            </a:pPr>
            <a:r>
              <a:rPr lang="es-ES_tradnl" dirty="0">
                <a:solidFill>
                  <a:schemeClr val="tx1">
                    <a:lumMod val="65000"/>
                    <a:lumOff val="35000"/>
                  </a:schemeClr>
                </a:solidFill>
                <a:effectLst/>
                <a:latin typeface="+mn-lt"/>
                <a:ea typeface="Calibri" panose="020F0502020204030204" pitchFamily="34" charset="0"/>
              </a:rPr>
              <a:t>Presenta </a:t>
            </a:r>
            <a:r>
              <a:rPr lang="es-ES_tradnl" b="1" dirty="0">
                <a:solidFill>
                  <a:schemeClr val="tx1">
                    <a:lumMod val="65000"/>
                    <a:lumOff val="35000"/>
                  </a:schemeClr>
                </a:solidFill>
                <a:effectLst/>
                <a:latin typeface="+mn-lt"/>
                <a:ea typeface="Calibri" panose="020F0502020204030204" pitchFamily="34" charset="0"/>
              </a:rPr>
              <a:t>dolor en las relaciones sexuales, </a:t>
            </a:r>
            <a:r>
              <a:rPr lang="es-ES_tradnl" dirty="0">
                <a:solidFill>
                  <a:schemeClr val="tx1">
                    <a:lumMod val="65000"/>
                    <a:lumOff val="35000"/>
                  </a:schemeClr>
                </a:solidFill>
                <a:effectLst/>
                <a:latin typeface="+mn-lt"/>
                <a:ea typeface="Calibri" panose="020F0502020204030204" pitchFamily="34" charset="0"/>
              </a:rPr>
              <a:t>anorgasmia y bloqueos.</a:t>
            </a:r>
          </a:p>
          <a:p>
            <a:pPr marL="465137" lvl="2" indent="-285750" algn="just">
              <a:buFont typeface="Arial" panose="020B0604020202020204" pitchFamily="34" charset="0"/>
              <a:buChar char="•"/>
            </a:pPr>
            <a:r>
              <a:rPr lang="es-ES_tradnl" b="1" dirty="0">
                <a:solidFill>
                  <a:schemeClr val="tx1">
                    <a:lumMod val="65000"/>
                    <a:lumOff val="35000"/>
                  </a:schemeClr>
                </a:solidFill>
                <a:latin typeface="+mn-lt"/>
                <a:ea typeface="Calibri" panose="020F0502020204030204" pitchFamily="34" charset="0"/>
              </a:rPr>
              <a:t>Desregulación emocional</a:t>
            </a:r>
            <a:r>
              <a:rPr lang="es-ES_tradnl" dirty="0">
                <a:solidFill>
                  <a:schemeClr val="tx1">
                    <a:lumMod val="65000"/>
                    <a:lumOff val="35000"/>
                  </a:schemeClr>
                </a:solidFill>
                <a:latin typeface="+mn-lt"/>
                <a:ea typeface="Calibri" panose="020F0502020204030204" pitchFamily="34" charset="0"/>
              </a:rPr>
              <a:t>: incapacidad para llorar, en ocasiones llanto descontrolado, ansiedad con fases de </a:t>
            </a:r>
            <a:r>
              <a:rPr lang="es-ES_tradnl" dirty="0" err="1">
                <a:solidFill>
                  <a:schemeClr val="tx1">
                    <a:lumMod val="65000"/>
                    <a:lumOff val="35000"/>
                  </a:schemeClr>
                </a:solidFill>
                <a:latin typeface="+mn-lt"/>
                <a:ea typeface="Calibri" panose="020F0502020204030204" pitchFamily="34" charset="0"/>
              </a:rPr>
              <a:t>hipoactivación</a:t>
            </a:r>
            <a:r>
              <a:rPr lang="es-ES_tradnl" dirty="0">
                <a:solidFill>
                  <a:schemeClr val="tx1">
                    <a:lumMod val="65000"/>
                    <a:lumOff val="35000"/>
                  </a:schemeClr>
                </a:solidFill>
                <a:latin typeface="+mn-lt"/>
                <a:ea typeface="Calibri" panose="020F0502020204030204" pitchFamily="34" charset="0"/>
              </a:rPr>
              <a:t> y disociación, pesadillas, flashbacks, problemas en las relaciones, sentimientos de culpa, vergüenza, etc.</a:t>
            </a:r>
            <a:endParaRPr lang="es-ES" dirty="0">
              <a:solidFill>
                <a:schemeClr val="tx1">
                  <a:lumMod val="65000"/>
                  <a:lumOff val="35000"/>
                </a:schemeClr>
              </a:solidFill>
              <a:effectLst/>
              <a:latin typeface="+mn-lt"/>
              <a:ea typeface="Calibri" panose="020F0502020204030204" pitchFamily="34" charset="0"/>
            </a:endParaRPr>
          </a:p>
        </p:txBody>
      </p:sp>
    </p:spTree>
    <p:extLst>
      <p:ext uri="{BB962C8B-B14F-4D97-AF65-F5344CB8AC3E}">
        <p14:creationId xmlns:p14="http://schemas.microsoft.com/office/powerpoint/2010/main" val="585480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ANTECEDENTES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DF7E7FB8-18F6-B138-CE2B-881757A0086E}"/>
              </a:ext>
            </a:extLst>
          </p:cNvPr>
          <p:cNvSpPr txBox="1">
            <a:spLocks noChangeArrowheads="1"/>
          </p:cNvSpPr>
          <p:nvPr/>
        </p:nvSpPr>
        <p:spPr bwMode="auto">
          <a:xfrm>
            <a:off x="892381" y="1620960"/>
            <a:ext cx="10407238" cy="47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11113" lvl="2" indent="0">
              <a:lnSpc>
                <a:spcPct val="150000"/>
              </a:lnSpc>
              <a:buNone/>
            </a:pPr>
            <a:r>
              <a:rPr lang="es-ES_tradnl" altLang="es-ES_tradnl" dirty="0">
                <a:solidFill>
                  <a:schemeClr val="tx1">
                    <a:lumMod val="65000"/>
                    <a:lumOff val="35000"/>
                  </a:schemeClr>
                </a:solidFill>
                <a:latin typeface="+mn-lt"/>
              </a:rPr>
              <a:t>Se lleva a cabo la </a:t>
            </a:r>
            <a:r>
              <a:rPr lang="es-ES_tradnl" altLang="es-ES_tradnl" b="1" dirty="0">
                <a:solidFill>
                  <a:schemeClr val="tx1">
                    <a:lumMod val="65000"/>
                    <a:lumOff val="35000"/>
                  </a:schemeClr>
                </a:solidFill>
                <a:latin typeface="+mn-lt"/>
              </a:rPr>
              <a:t>anamnesis </a:t>
            </a:r>
            <a:r>
              <a:rPr lang="es-ES_tradnl" altLang="es-ES_tradnl" dirty="0">
                <a:solidFill>
                  <a:schemeClr val="tx1">
                    <a:lumMod val="65000"/>
                    <a:lumOff val="35000"/>
                  </a:schemeClr>
                </a:solidFill>
                <a:latin typeface="+mn-lt"/>
              </a:rPr>
              <a:t>y obtenemos la siguiente información:</a:t>
            </a:r>
          </a:p>
          <a:p>
            <a:pPr marL="363538" lvl="2" indent="-185738" algn="just">
              <a:lnSpc>
                <a:spcPct val="150000"/>
              </a:lnSpc>
              <a:spcBef>
                <a:spcPts val="0"/>
              </a:spcBef>
              <a:spcAft>
                <a:spcPts val="0"/>
              </a:spcAft>
              <a:buNone/>
            </a:pPr>
            <a:r>
              <a:rPr lang="es-ES_tradnl" altLang="es-ES_tradnl" dirty="0">
                <a:solidFill>
                  <a:schemeClr val="tx1">
                    <a:lumMod val="65000"/>
                    <a:lumOff val="35000"/>
                  </a:schemeClr>
                </a:solidFill>
                <a:latin typeface="+mn-lt"/>
              </a:rPr>
              <a:t>-  </a:t>
            </a:r>
            <a:r>
              <a:rPr lang="es-ES_tradnl" altLang="es-ES_tradnl" b="1" dirty="0">
                <a:solidFill>
                  <a:schemeClr val="tx1">
                    <a:lumMod val="65000"/>
                    <a:lumOff val="35000"/>
                  </a:schemeClr>
                </a:solidFill>
                <a:latin typeface="+mn-lt"/>
              </a:rPr>
              <a:t>Área familiar e infancia</a:t>
            </a:r>
            <a:r>
              <a:rPr lang="es-ES_tradnl" altLang="es-ES_tradnl" dirty="0">
                <a:solidFill>
                  <a:schemeClr val="tx1">
                    <a:lumMod val="65000"/>
                    <a:lumOff val="35000"/>
                  </a:schemeClr>
                </a:solidFill>
                <a:latin typeface="+mn-lt"/>
              </a:rPr>
              <a:t>: en un inicio, destaca que no ha habido problemas familiares graves ni recuerdos muy traumáticos, pero la relación con sus padres es muy confusa, así cómo sus verbalizaciones sobre ellos (hay mucha </a:t>
            </a:r>
            <a:r>
              <a:rPr lang="es-ES_tradnl" altLang="es-ES_tradnl" b="1" dirty="0">
                <a:solidFill>
                  <a:schemeClr val="tx1">
                    <a:lumMod val="65000"/>
                    <a:lumOff val="35000"/>
                  </a:schemeClr>
                </a:solidFill>
                <a:latin typeface="+mn-lt"/>
              </a:rPr>
              <a:t>idealización y contradicciones</a:t>
            </a:r>
            <a:r>
              <a:rPr lang="es-ES_tradnl" altLang="es-ES_tradnl" dirty="0">
                <a:solidFill>
                  <a:schemeClr val="tx1">
                    <a:lumMod val="65000"/>
                    <a:lumOff val="35000"/>
                  </a:schemeClr>
                </a:solidFill>
                <a:latin typeface="+mn-lt"/>
              </a:rPr>
              <a:t>).</a:t>
            </a:r>
          </a:p>
          <a:p>
            <a:pPr marL="987425" lvl="2" indent="-271463" algn="just">
              <a:lnSpc>
                <a:spcPct val="150000"/>
              </a:lnSpc>
              <a:spcBef>
                <a:spcPts val="0"/>
              </a:spcBef>
              <a:spcAft>
                <a:spcPts val="0"/>
              </a:spcAft>
              <a:tabLst>
                <a:tab pos="528638" algn="l"/>
              </a:tabLst>
            </a:pPr>
            <a:r>
              <a:rPr lang="es-ES_tradnl" altLang="es-ES_tradnl" dirty="0">
                <a:solidFill>
                  <a:schemeClr val="tx1">
                    <a:lumMod val="65000"/>
                    <a:lumOff val="35000"/>
                  </a:schemeClr>
                </a:solidFill>
                <a:latin typeface="+mn-lt"/>
              </a:rPr>
              <a:t>Explorando con el tiempo, reconoce varias situaciones de </a:t>
            </a:r>
            <a:r>
              <a:rPr lang="es-ES_tradnl" altLang="es-ES_tradnl" b="1" dirty="0">
                <a:solidFill>
                  <a:schemeClr val="tx1">
                    <a:lumMod val="65000"/>
                    <a:lumOff val="35000"/>
                  </a:schemeClr>
                </a:solidFill>
                <a:latin typeface="+mn-lt"/>
              </a:rPr>
              <a:t>negligencia, abuso de alcohol, educación muy rígida</a:t>
            </a:r>
            <a:r>
              <a:rPr lang="es-ES_tradnl" altLang="es-ES_tradnl" dirty="0">
                <a:solidFill>
                  <a:schemeClr val="tx1">
                    <a:lumMod val="65000"/>
                    <a:lumOff val="35000"/>
                  </a:schemeClr>
                </a:solidFill>
                <a:latin typeface="+mn-lt"/>
              </a:rPr>
              <a:t> por parte de su madre (perfil de manipulación, chantaje emocional, victimismo, comparaciones, humillaciones, conductas ambivalentes, agresiones que había minimizado y normalizado, pocas muestras de afecto y un perfil de personalidad específico). </a:t>
            </a:r>
          </a:p>
          <a:p>
            <a:pPr marL="987425" lvl="2" indent="-271463" algn="just">
              <a:lnSpc>
                <a:spcPct val="150000"/>
              </a:lnSpc>
              <a:spcBef>
                <a:spcPts val="0"/>
              </a:spcBef>
              <a:spcAft>
                <a:spcPts val="0"/>
              </a:spcAft>
              <a:tabLst>
                <a:tab pos="528638" algn="l"/>
              </a:tabLst>
            </a:pPr>
            <a:r>
              <a:rPr lang="es-ES_tradnl" altLang="es-ES_tradnl" dirty="0">
                <a:solidFill>
                  <a:schemeClr val="tx1">
                    <a:lumMod val="65000"/>
                    <a:lumOff val="35000"/>
                  </a:schemeClr>
                </a:solidFill>
                <a:latin typeface="+mn-lt"/>
              </a:rPr>
              <a:t>También recuerda </a:t>
            </a:r>
            <a:r>
              <a:rPr lang="es-ES_tradnl" altLang="es-ES_tradnl" b="1" dirty="0">
                <a:solidFill>
                  <a:schemeClr val="tx1">
                    <a:lumMod val="65000"/>
                    <a:lumOff val="35000"/>
                  </a:schemeClr>
                </a:solidFill>
                <a:latin typeface="+mn-lt"/>
              </a:rPr>
              <a:t>imágenes sexuales</a:t>
            </a:r>
            <a:r>
              <a:rPr lang="es-ES_tradnl" altLang="es-ES_tradnl" dirty="0">
                <a:solidFill>
                  <a:schemeClr val="tx1">
                    <a:lumMod val="65000"/>
                    <a:lumOff val="35000"/>
                  </a:schemeClr>
                </a:solidFill>
                <a:latin typeface="+mn-lt"/>
              </a:rPr>
              <a:t> relacionadas con sus padres que le generan mucho malestar.</a:t>
            </a:r>
          </a:p>
          <a:p>
            <a:pPr marL="987425" lvl="2" indent="-271463" algn="just">
              <a:lnSpc>
                <a:spcPct val="150000"/>
              </a:lnSpc>
              <a:spcBef>
                <a:spcPts val="0"/>
              </a:spcBef>
              <a:spcAft>
                <a:spcPts val="0"/>
              </a:spcAft>
              <a:tabLst>
                <a:tab pos="528638" algn="l"/>
              </a:tabLst>
            </a:pPr>
            <a:r>
              <a:rPr lang="es-ES_tradnl" altLang="es-ES_tradnl" dirty="0">
                <a:solidFill>
                  <a:schemeClr val="tx1">
                    <a:lumMod val="65000"/>
                    <a:lumOff val="35000"/>
                  </a:schemeClr>
                </a:solidFill>
                <a:latin typeface="+mn-lt"/>
              </a:rPr>
              <a:t>Recuerda muchas ocasiones en las que ha sentido </a:t>
            </a:r>
            <a:r>
              <a:rPr lang="es-ES_tradnl" altLang="es-ES_tradnl" b="1" dirty="0">
                <a:solidFill>
                  <a:schemeClr val="tx1">
                    <a:lumMod val="65000"/>
                    <a:lumOff val="35000"/>
                  </a:schemeClr>
                </a:solidFill>
                <a:latin typeface="+mn-lt"/>
              </a:rPr>
              <a:t>abandono, rechazo y desamparo </a:t>
            </a:r>
            <a:r>
              <a:rPr lang="es-ES_tradnl" altLang="es-ES_tradnl" dirty="0">
                <a:solidFill>
                  <a:schemeClr val="tx1">
                    <a:lumMod val="65000"/>
                    <a:lumOff val="35000"/>
                  </a:schemeClr>
                </a:solidFill>
                <a:latin typeface="+mn-lt"/>
              </a:rPr>
              <a:t>con su familia.</a:t>
            </a:r>
          </a:p>
        </p:txBody>
      </p:sp>
    </p:spTree>
    <p:extLst>
      <p:ext uri="{BB962C8B-B14F-4D97-AF65-F5344CB8AC3E}">
        <p14:creationId xmlns:p14="http://schemas.microsoft.com/office/powerpoint/2010/main" val="3634668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ANTECEDENTES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DF7E7FB8-18F6-B138-CE2B-881757A0086E}"/>
              </a:ext>
            </a:extLst>
          </p:cNvPr>
          <p:cNvSpPr txBox="1">
            <a:spLocks noChangeArrowheads="1"/>
          </p:cNvSpPr>
          <p:nvPr/>
        </p:nvSpPr>
        <p:spPr bwMode="auto">
          <a:xfrm>
            <a:off x="658029" y="1207059"/>
            <a:ext cx="10875942" cy="523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lvl="2" algn="just">
              <a:lnSpc>
                <a:spcPct val="150000"/>
              </a:lnSpc>
              <a:spcBef>
                <a:spcPts val="0"/>
              </a:spcBef>
              <a:spcAft>
                <a:spcPts val="0"/>
              </a:spcAft>
              <a:buFontTx/>
              <a:buChar char="-"/>
            </a:pPr>
            <a:r>
              <a:rPr lang="es-ES_tradnl" altLang="es-ES_tradnl" b="1" dirty="0">
                <a:solidFill>
                  <a:schemeClr val="tx1">
                    <a:lumMod val="65000"/>
                    <a:lumOff val="35000"/>
                  </a:schemeClr>
                </a:solidFill>
                <a:latin typeface="+mn-lt"/>
              </a:rPr>
              <a:t>Área de pareja: </a:t>
            </a:r>
            <a:r>
              <a:rPr lang="es-ES_tradnl" altLang="es-ES_tradnl" dirty="0">
                <a:solidFill>
                  <a:schemeClr val="tx1">
                    <a:lumMod val="65000"/>
                    <a:lumOff val="35000"/>
                  </a:schemeClr>
                </a:solidFill>
                <a:latin typeface="+mn-lt"/>
              </a:rPr>
              <a:t>presenta </a:t>
            </a:r>
            <a:r>
              <a:rPr lang="es-ES_tradnl" altLang="es-ES_tradnl" b="1" dirty="0">
                <a:solidFill>
                  <a:schemeClr val="tx1">
                    <a:lumMod val="65000"/>
                    <a:lumOff val="35000"/>
                  </a:schemeClr>
                </a:solidFill>
                <a:latin typeface="+mn-lt"/>
              </a:rPr>
              <a:t>apego desorganizado </a:t>
            </a:r>
            <a:r>
              <a:rPr lang="es-ES_tradnl" altLang="es-ES_tradnl" dirty="0">
                <a:solidFill>
                  <a:schemeClr val="tx1">
                    <a:lumMod val="65000"/>
                    <a:lumOff val="35000"/>
                  </a:schemeClr>
                </a:solidFill>
                <a:latin typeface="+mn-lt"/>
              </a:rPr>
              <a:t>(inicialmente apego ansioso, ante malestar evita y suele dejar la relación, dejar de contestar o hablar, etc.). Presenta </a:t>
            </a:r>
            <a:r>
              <a:rPr lang="es-ES_tradnl" altLang="es-ES_tradnl" b="1" dirty="0">
                <a:solidFill>
                  <a:schemeClr val="tx1">
                    <a:lumMod val="65000"/>
                    <a:lumOff val="35000"/>
                  </a:schemeClr>
                </a:solidFill>
                <a:latin typeface="+mn-lt"/>
              </a:rPr>
              <a:t>historial de abuso y maltrato </a:t>
            </a:r>
            <a:r>
              <a:rPr lang="es-ES_tradnl" altLang="es-ES_tradnl" dirty="0">
                <a:solidFill>
                  <a:schemeClr val="tx1">
                    <a:lumMod val="65000"/>
                    <a:lumOff val="35000"/>
                  </a:schemeClr>
                </a:solidFill>
                <a:latin typeface="+mn-lt"/>
              </a:rPr>
              <a:t>desde su primera relación en la adolescencia (no reconocía los abusos sexuales que sufrió en pareja). </a:t>
            </a:r>
          </a:p>
          <a:p>
            <a:pPr lvl="2" algn="just">
              <a:lnSpc>
                <a:spcPct val="150000"/>
              </a:lnSpc>
              <a:spcBef>
                <a:spcPts val="0"/>
              </a:spcBef>
              <a:spcAft>
                <a:spcPts val="0"/>
              </a:spcAft>
              <a:buFontTx/>
              <a:buChar char="-"/>
            </a:pPr>
            <a:r>
              <a:rPr lang="es-ES_tradnl" altLang="es-ES_tradnl" dirty="0">
                <a:solidFill>
                  <a:schemeClr val="tx1">
                    <a:lumMod val="65000"/>
                    <a:lumOff val="35000"/>
                  </a:schemeClr>
                </a:solidFill>
                <a:latin typeface="+mn-lt"/>
              </a:rPr>
              <a:t>Sufrió </a:t>
            </a:r>
            <a:r>
              <a:rPr lang="es-ES_tradnl" altLang="es-ES_tradnl" b="1" dirty="0">
                <a:solidFill>
                  <a:schemeClr val="tx1">
                    <a:lumMod val="65000"/>
                    <a:lumOff val="35000"/>
                  </a:schemeClr>
                </a:solidFill>
                <a:latin typeface="+mn-lt"/>
              </a:rPr>
              <a:t>maltrato psicológico, amenazas y agresiones físicas </a:t>
            </a:r>
            <a:r>
              <a:rPr lang="es-ES_tradnl" altLang="es-ES_tradnl" dirty="0">
                <a:solidFill>
                  <a:schemeClr val="tx1">
                    <a:lumMod val="65000"/>
                    <a:lumOff val="35000"/>
                  </a:schemeClr>
                </a:solidFill>
                <a:latin typeface="+mn-lt"/>
              </a:rPr>
              <a:t>en todas sus relaciones anteriores. Tiene recuerdos traumáticos de su última relación que le generan sensaciones corporales, presenta flashbacks, y se </a:t>
            </a:r>
            <a:r>
              <a:rPr lang="es-ES_tradnl" altLang="es-ES_tradnl" b="1" dirty="0">
                <a:solidFill>
                  <a:schemeClr val="tx1">
                    <a:lumMod val="65000"/>
                    <a:lumOff val="35000"/>
                  </a:schemeClr>
                </a:solidFill>
                <a:latin typeface="+mn-lt"/>
              </a:rPr>
              <a:t>disociaba </a:t>
            </a:r>
            <a:r>
              <a:rPr lang="es-ES_tradnl" altLang="es-ES_tradnl" dirty="0">
                <a:solidFill>
                  <a:schemeClr val="tx1">
                    <a:lumMod val="65000"/>
                    <a:lumOff val="35000"/>
                  </a:schemeClr>
                </a:solidFill>
                <a:latin typeface="+mn-lt"/>
              </a:rPr>
              <a:t>en las relaciones sexuales abusivas).</a:t>
            </a:r>
          </a:p>
          <a:p>
            <a:pPr lvl="2" algn="just">
              <a:lnSpc>
                <a:spcPct val="150000"/>
              </a:lnSpc>
              <a:spcBef>
                <a:spcPts val="0"/>
              </a:spcBef>
              <a:spcAft>
                <a:spcPts val="0"/>
              </a:spcAft>
              <a:buFontTx/>
              <a:buChar char="-"/>
            </a:pPr>
            <a:r>
              <a:rPr lang="es-ES_tradnl" altLang="es-ES_tradnl" b="1" dirty="0">
                <a:solidFill>
                  <a:schemeClr val="tx1">
                    <a:lumMod val="65000"/>
                    <a:lumOff val="35000"/>
                  </a:schemeClr>
                </a:solidFill>
                <a:latin typeface="+mn-lt"/>
              </a:rPr>
              <a:t>Área laboral: </a:t>
            </a:r>
            <a:r>
              <a:rPr lang="es-ES_tradnl" altLang="es-ES_tradnl" dirty="0">
                <a:solidFill>
                  <a:schemeClr val="tx1">
                    <a:lumMod val="65000"/>
                    <a:lumOff val="35000"/>
                  </a:schemeClr>
                </a:solidFill>
                <a:latin typeface="+mn-lt"/>
              </a:rPr>
              <a:t>en el trabajo presenta elevada </a:t>
            </a:r>
            <a:r>
              <a:rPr lang="es-ES_tradnl" altLang="es-ES_tradnl" b="1" dirty="0">
                <a:solidFill>
                  <a:schemeClr val="tx1">
                    <a:lumMod val="65000"/>
                    <a:lumOff val="35000"/>
                  </a:schemeClr>
                </a:solidFill>
                <a:latin typeface="+mn-lt"/>
              </a:rPr>
              <a:t>ansiedad</a:t>
            </a:r>
            <a:r>
              <a:rPr lang="es-ES_tradnl" altLang="es-ES_tradnl" dirty="0">
                <a:solidFill>
                  <a:schemeClr val="tx1">
                    <a:lumMod val="65000"/>
                    <a:lumOff val="35000"/>
                  </a:schemeClr>
                </a:solidFill>
                <a:latin typeface="+mn-lt"/>
              </a:rPr>
              <a:t>, tiene un puesto de trabajo muy exigente y el ambiente laboral es muy hostil (insultos, humillaciones, etc.). </a:t>
            </a:r>
          </a:p>
          <a:p>
            <a:pPr lvl="2" algn="just">
              <a:lnSpc>
                <a:spcPct val="150000"/>
              </a:lnSpc>
              <a:spcBef>
                <a:spcPts val="0"/>
              </a:spcBef>
              <a:spcAft>
                <a:spcPts val="0"/>
              </a:spcAft>
              <a:buFontTx/>
              <a:buChar char="-"/>
            </a:pPr>
            <a:r>
              <a:rPr lang="es-ES_tradnl" altLang="es-ES_tradnl" b="1" dirty="0">
                <a:solidFill>
                  <a:schemeClr val="tx1">
                    <a:lumMod val="65000"/>
                    <a:lumOff val="35000"/>
                  </a:schemeClr>
                </a:solidFill>
                <a:latin typeface="+mn-lt"/>
              </a:rPr>
              <a:t>Área social: </a:t>
            </a:r>
            <a:r>
              <a:rPr lang="es-ES_tradnl" altLang="es-ES_tradnl" dirty="0">
                <a:solidFill>
                  <a:schemeClr val="tx1">
                    <a:lumMod val="65000"/>
                    <a:lumOff val="35000"/>
                  </a:schemeClr>
                </a:solidFill>
                <a:latin typeface="+mn-lt"/>
              </a:rPr>
              <a:t>cuenta con una buena red de apoyo. </a:t>
            </a:r>
          </a:p>
          <a:p>
            <a:pPr lvl="2" algn="just">
              <a:lnSpc>
                <a:spcPct val="150000"/>
              </a:lnSpc>
              <a:spcBef>
                <a:spcPts val="0"/>
              </a:spcBef>
              <a:spcAft>
                <a:spcPts val="0"/>
              </a:spcAft>
              <a:buFontTx/>
              <a:buChar char="-"/>
            </a:pPr>
            <a:r>
              <a:rPr lang="es-ES_tradnl" altLang="es-ES_tradnl" b="1" dirty="0">
                <a:solidFill>
                  <a:schemeClr val="tx1">
                    <a:lumMod val="65000"/>
                    <a:lumOff val="35000"/>
                  </a:schemeClr>
                </a:solidFill>
                <a:latin typeface="+mn-lt"/>
              </a:rPr>
              <a:t>Personalidad: </a:t>
            </a:r>
            <a:r>
              <a:rPr lang="es-ES_tradnl" altLang="es-ES_tradnl" dirty="0">
                <a:solidFill>
                  <a:schemeClr val="tx1">
                    <a:lumMod val="65000"/>
                    <a:lumOff val="35000"/>
                  </a:schemeClr>
                </a:solidFill>
                <a:latin typeface="+mn-lt"/>
              </a:rPr>
              <a:t>es una persona muy funcional en su trabajo, muy </a:t>
            </a:r>
            <a:r>
              <a:rPr lang="es-ES_tradnl" altLang="es-ES_tradnl" b="1" dirty="0">
                <a:solidFill>
                  <a:schemeClr val="tx1">
                    <a:lumMod val="65000"/>
                    <a:lumOff val="35000"/>
                  </a:schemeClr>
                </a:solidFill>
                <a:latin typeface="+mn-lt"/>
              </a:rPr>
              <a:t>autoexigente, y perfeccionista</a:t>
            </a:r>
            <a:r>
              <a:rPr lang="es-ES_tradnl" altLang="es-ES_tradnl" dirty="0">
                <a:solidFill>
                  <a:schemeClr val="tx1">
                    <a:lumMod val="65000"/>
                    <a:lumOff val="35000"/>
                  </a:schemeClr>
                </a:solidFill>
                <a:latin typeface="+mn-lt"/>
              </a:rPr>
              <a:t>, con </a:t>
            </a:r>
            <a:r>
              <a:rPr lang="es-ES_tradnl" altLang="es-ES_tradnl" b="1" dirty="0">
                <a:solidFill>
                  <a:schemeClr val="tx1">
                    <a:lumMod val="65000"/>
                    <a:lumOff val="35000"/>
                  </a:schemeClr>
                </a:solidFill>
                <a:latin typeface="+mn-lt"/>
              </a:rPr>
              <a:t>muy baja autoestima,</a:t>
            </a:r>
            <a:r>
              <a:rPr lang="es-ES_tradnl" altLang="es-ES_tradnl" dirty="0">
                <a:solidFill>
                  <a:schemeClr val="tx1">
                    <a:lumMod val="65000"/>
                    <a:lumOff val="35000"/>
                  </a:schemeClr>
                </a:solidFill>
                <a:latin typeface="+mn-lt"/>
              </a:rPr>
              <a:t> tendencia a la </a:t>
            </a:r>
            <a:r>
              <a:rPr lang="es-ES_tradnl" altLang="es-ES_tradnl" b="1" dirty="0">
                <a:solidFill>
                  <a:schemeClr val="tx1">
                    <a:lumMod val="65000"/>
                    <a:lumOff val="35000"/>
                  </a:schemeClr>
                </a:solidFill>
                <a:latin typeface="+mn-lt"/>
              </a:rPr>
              <a:t>sumisión y a no poner límites</a:t>
            </a:r>
            <a:r>
              <a:rPr lang="es-ES_tradnl" altLang="es-ES_tradnl" dirty="0">
                <a:solidFill>
                  <a:schemeClr val="tx1">
                    <a:lumMod val="65000"/>
                    <a:lumOff val="35000"/>
                  </a:schemeClr>
                </a:solidFill>
                <a:latin typeface="+mn-lt"/>
              </a:rPr>
              <a:t>, tendencia a sentir </a:t>
            </a:r>
            <a:r>
              <a:rPr lang="es-ES_tradnl" altLang="es-ES_tradnl" b="1" dirty="0">
                <a:solidFill>
                  <a:schemeClr val="tx1">
                    <a:lumMod val="65000"/>
                    <a:lumOff val="35000"/>
                  </a:schemeClr>
                </a:solidFill>
                <a:latin typeface="+mn-lt"/>
              </a:rPr>
              <a:t>culpa, </a:t>
            </a:r>
            <a:r>
              <a:rPr lang="es-ES_tradnl" altLang="es-ES_tradnl" dirty="0">
                <a:solidFill>
                  <a:schemeClr val="tx1">
                    <a:lumMod val="65000"/>
                    <a:lumOff val="35000"/>
                  </a:schemeClr>
                </a:solidFill>
                <a:latin typeface="+mn-lt"/>
              </a:rPr>
              <a:t>a no expresar lo que siente y a no mostrar vulnerabilidad ante los demás (en terapia es muy diferente).</a:t>
            </a:r>
            <a:endParaRPr lang="es-ES_tradnl" altLang="es-ES_tradnl" b="1" dirty="0">
              <a:solidFill>
                <a:schemeClr val="tx1">
                  <a:lumMod val="65000"/>
                  <a:lumOff val="35000"/>
                </a:schemeClr>
              </a:solidFill>
              <a:latin typeface="+mn-lt"/>
            </a:endParaRPr>
          </a:p>
        </p:txBody>
      </p:sp>
    </p:spTree>
    <p:extLst>
      <p:ext uri="{BB962C8B-B14F-4D97-AF65-F5344CB8AC3E}">
        <p14:creationId xmlns:p14="http://schemas.microsoft.com/office/powerpoint/2010/main" val="155171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PERFIL Y CONSIDERACIONES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24A63BE5-365A-7D29-A797-8182A50A1871}"/>
              </a:ext>
            </a:extLst>
          </p:cNvPr>
          <p:cNvSpPr txBox="1"/>
          <p:nvPr/>
        </p:nvSpPr>
        <p:spPr>
          <a:xfrm>
            <a:off x="1095993" y="1548841"/>
            <a:ext cx="10000014" cy="4262705"/>
          </a:xfrm>
          <a:prstGeom prst="rect">
            <a:avLst/>
          </a:prstGeom>
          <a:noFill/>
        </p:spPr>
        <p:txBody>
          <a:bodyPr wrap="square" rtlCol="0">
            <a:spAutoFit/>
          </a:bodyPr>
          <a:lstStyle/>
          <a:p>
            <a:pPr algn="just"/>
            <a:r>
              <a:rPr lang="es-ES" b="1" dirty="0">
                <a:solidFill>
                  <a:schemeClr val="tx1">
                    <a:lumMod val="65000"/>
                    <a:lumOff val="35000"/>
                  </a:schemeClr>
                </a:solidFill>
                <a:cs typeface="Arial" panose="020B0604020202020204" pitchFamily="34" charset="0"/>
              </a:rPr>
              <a:t>PERFIL</a:t>
            </a:r>
            <a:r>
              <a:rPr lang="es-ES" dirty="0">
                <a:solidFill>
                  <a:schemeClr val="tx1">
                    <a:lumMod val="65000"/>
                    <a:lumOff val="35000"/>
                  </a:schemeClr>
                </a:solidFill>
                <a:cs typeface="Arial" panose="020B0604020202020204" pitchFamily="34" charset="0"/>
              </a:rPr>
              <a:t>: </a:t>
            </a:r>
          </a:p>
          <a:p>
            <a:pPr marL="285750" indent="-285750" algn="just">
              <a:spcBef>
                <a:spcPts val="600"/>
              </a:spcBef>
              <a:spcAft>
                <a:spcPts val="600"/>
              </a:spcAft>
              <a:buFont typeface="Arial" panose="020B0604020202020204" pitchFamily="34" charset="0"/>
              <a:buChar char="•"/>
            </a:pPr>
            <a:r>
              <a:rPr lang="es-ES" dirty="0">
                <a:solidFill>
                  <a:schemeClr val="tx1">
                    <a:lumMod val="65000"/>
                    <a:lumOff val="35000"/>
                  </a:schemeClr>
                </a:solidFill>
                <a:cs typeface="Arial" panose="020B0604020202020204" pitchFamily="34" charset="0"/>
              </a:rPr>
              <a:t>Es una persona muy cercana y habladora, pero se muestra insegura en muchas ocasiones. En relaciones tiene un perfil muy sumiso y complaciente, sin embargo en el área laboral es muy ambiciosa y consciente de su capacidad. </a:t>
            </a:r>
          </a:p>
          <a:p>
            <a:pPr marL="285750" indent="-285750" algn="just">
              <a:spcBef>
                <a:spcPts val="600"/>
              </a:spcBef>
              <a:spcAft>
                <a:spcPts val="600"/>
              </a:spcAft>
              <a:buFont typeface="Arial" panose="020B0604020202020204" pitchFamily="34" charset="0"/>
              <a:buChar char="•"/>
            </a:pPr>
            <a:r>
              <a:rPr lang="es-ES" dirty="0">
                <a:solidFill>
                  <a:schemeClr val="tx1">
                    <a:lumMod val="65000"/>
                    <a:lumOff val="35000"/>
                  </a:schemeClr>
                </a:solidFill>
                <a:cs typeface="Arial" panose="020B0604020202020204" pitchFamily="34" charset="0"/>
              </a:rPr>
              <a:t>Es muy cercana, pero se muestra algo desconfiada con la terapia porque estuvo años en tratamiento y la profesional le hizo verbalizaciones </a:t>
            </a:r>
            <a:r>
              <a:rPr lang="es-ES" dirty="0" err="1">
                <a:solidFill>
                  <a:schemeClr val="tx1">
                    <a:lumMod val="65000"/>
                    <a:lumOff val="35000"/>
                  </a:schemeClr>
                </a:solidFill>
                <a:cs typeface="Arial" panose="020B0604020202020204" pitchFamily="34" charset="0"/>
              </a:rPr>
              <a:t>culpabilizantes</a:t>
            </a:r>
            <a:r>
              <a:rPr lang="es-ES" dirty="0">
                <a:solidFill>
                  <a:schemeClr val="tx1">
                    <a:lumMod val="65000"/>
                    <a:lumOff val="35000"/>
                  </a:schemeClr>
                </a:solidFill>
                <a:cs typeface="Arial" panose="020B0604020202020204" pitchFamily="34" charset="0"/>
              </a:rPr>
              <a:t> sobre el maltrato. (“yo pensaba que estaba loca y que era una exagerada”).</a:t>
            </a:r>
          </a:p>
          <a:p>
            <a:pPr marL="285750" indent="-285750" algn="just">
              <a:spcBef>
                <a:spcPts val="600"/>
              </a:spcBef>
              <a:spcAft>
                <a:spcPts val="600"/>
              </a:spcAft>
              <a:buFont typeface="Arial" panose="020B0604020202020204" pitchFamily="34" charset="0"/>
              <a:buChar char="•"/>
            </a:pPr>
            <a:r>
              <a:rPr lang="es-ES" dirty="0">
                <a:solidFill>
                  <a:schemeClr val="tx1">
                    <a:lumMod val="65000"/>
                    <a:lumOff val="35000"/>
                  </a:schemeClr>
                </a:solidFill>
                <a:cs typeface="Arial" panose="020B0604020202020204" pitchFamily="34" charset="0"/>
              </a:rPr>
              <a:t>Su principal motivo de consulta son los </a:t>
            </a:r>
            <a:r>
              <a:rPr lang="es-ES" b="1" dirty="0">
                <a:solidFill>
                  <a:schemeClr val="tx1">
                    <a:lumMod val="65000"/>
                    <a:lumOff val="35000"/>
                  </a:schemeClr>
                </a:solidFill>
                <a:cs typeface="Arial" panose="020B0604020202020204" pitchFamily="34" charset="0"/>
              </a:rPr>
              <a:t>ataques de pánico </a:t>
            </a:r>
            <a:r>
              <a:rPr lang="es-ES" dirty="0">
                <a:solidFill>
                  <a:schemeClr val="tx1">
                    <a:lumMod val="65000"/>
                    <a:lumOff val="35000"/>
                  </a:schemeClr>
                </a:solidFill>
                <a:cs typeface="Arial" panose="020B0604020202020204" pitchFamily="34" charset="0"/>
              </a:rPr>
              <a:t>que presenta.</a:t>
            </a:r>
          </a:p>
          <a:p>
            <a:pPr marL="285750" indent="-285750" algn="just">
              <a:spcBef>
                <a:spcPts val="600"/>
              </a:spcBef>
              <a:spcAft>
                <a:spcPts val="600"/>
              </a:spcAft>
              <a:buFont typeface="Arial" panose="020B0604020202020204" pitchFamily="34" charset="0"/>
              <a:buChar char="•"/>
            </a:pPr>
            <a:r>
              <a:rPr lang="es-ES" dirty="0">
                <a:solidFill>
                  <a:schemeClr val="tx1">
                    <a:lumMod val="65000"/>
                    <a:lumOff val="35000"/>
                  </a:schemeClr>
                </a:solidFill>
                <a:cs typeface="Arial" panose="020B0604020202020204" pitchFamily="34" charset="0"/>
              </a:rPr>
              <a:t>Tiene carácter y es impulsiva en ocasiones. En otras, muestra una actitud más dependiente/complaciente en sesión.</a:t>
            </a:r>
          </a:p>
          <a:p>
            <a:pPr marL="285750" indent="-285750" algn="just">
              <a:spcBef>
                <a:spcPts val="600"/>
              </a:spcBef>
              <a:spcAft>
                <a:spcPts val="600"/>
              </a:spcAft>
              <a:buFont typeface="Arial" panose="020B0604020202020204" pitchFamily="34" charset="0"/>
              <a:buChar char="•"/>
            </a:pPr>
            <a:r>
              <a:rPr lang="es-ES" dirty="0">
                <a:solidFill>
                  <a:schemeClr val="tx1">
                    <a:lumMod val="65000"/>
                    <a:lumOff val="35000"/>
                  </a:schemeClr>
                </a:solidFill>
                <a:cs typeface="Arial" panose="020B0604020202020204" pitchFamily="34" charset="0"/>
              </a:rPr>
              <a:t>Está muy implicada en la terapia.</a:t>
            </a:r>
          </a:p>
          <a:p>
            <a:pPr marL="285750" indent="-285750" algn="just">
              <a:spcBef>
                <a:spcPts val="600"/>
              </a:spcBef>
              <a:spcAft>
                <a:spcPts val="600"/>
              </a:spcAft>
              <a:buFont typeface="Arial" panose="020B0604020202020204" pitchFamily="34" charset="0"/>
              <a:buChar char="•"/>
            </a:pPr>
            <a:r>
              <a:rPr lang="es-ES" dirty="0">
                <a:solidFill>
                  <a:schemeClr val="tx1">
                    <a:lumMod val="65000"/>
                    <a:lumOff val="35000"/>
                  </a:schemeClr>
                </a:solidFill>
                <a:cs typeface="Arial" panose="020B0604020202020204" pitchFamily="34" charset="0"/>
              </a:rPr>
              <a:t>En ocasiones abusa de alcohol y medicación para “no sentir” emociones.</a:t>
            </a:r>
          </a:p>
        </p:txBody>
      </p:sp>
    </p:spTree>
    <p:extLst>
      <p:ext uri="{BB962C8B-B14F-4D97-AF65-F5344CB8AC3E}">
        <p14:creationId xmlns:p14="http://schemas.microsoft.com/office/powerpoint/2010/main" val="2839719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PERFIL Y CONSIDERACIONES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98E01B6E-9D10-E5A1-4D3E-3D190D4FE0ED}"/>
              </a:ext>
            </a:extLst>
          </p:cNvPr>
          <p:cNvSpPr txBox="1">
            <a:spLocks noChangeArrowheads="1"/>
          </p:cNvSpPr>
          <p:nvPr/>
        </p:nvSpPr>
        <p:spPr bwMode="auto">
          <a:xfrm>
            <a:off x="706952" y="1219412"/>
            <a:ext cx="10778095" cy="481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179387" lvl="2" indent="0" algn="just">
              <a:lnSpc>
                <a:spcPct val="150000"/>
              </a:lnSpc>
              <a:spcBef>
                <a:spcPts val="600"/>
              </a:spcBef>
              <a:spcAft>
                <a:spcPts val="600"/>
              </a:spcAft>
              <a:buNone/>
            </a:pPr>
            <a:r>
              <a:rPr lang="es-ES_tradnl" altLang="es-ES_tradnl" b="1" dirty="0">
                <a:solidFill>
                  <a:schemeClr val="tx1">
                    <a:lumMod val="65000"/>
                    <a:lumOff val="35000"/>
                  </a:schemeClr>
                </a:solidFill>
                <a:highlight>
                  <a:srgbClr val="FDE7F6"/>
                </a:highlight>
                <a:latin typeface="+mn-lt"/>
              </a:rPr>
              <a:t>Consideraciones:</a:t>
            </a:r>
          </a:p>
          <a:p>
            <a:pPr lvl="2" algn="just">
              <a:spcBef>
                <a:spcPts val="600"/>
              </a:spcBef>
              <a:spcAft>
                <a:spcPts val="600"/>
              </a:spcAft>
              <a:buFontTx/>
              <a:buChar char="-"/>
            </a:pPr>
            <a:r>
              <a:rPr lang="es-ES_tradnl" altLang="es-ES_tradnl" dirty="0">
                <a:solidFill>
                  <a:schemeClr val="tx1">
                    <a:lumMod val="65000"/>
                    <a:lumOff val="35000"/>
                  </a:schemeClr>
                </a:solidFill>
                <a:latin typeface="+mn-lt"/>
              </a:rPr>
              <a:t>Al minimizar lo vivido en la infancia, se aprecian </a:t>
            </a:r>
            <a:r>
              <a:rPr lang="es-ES_tradnl" altLang="es-ES_tradnl" b="1" dirty="0">
                <a:solidFill>
                  <a:schemeClr val="tx1">
                    <a:lumMod val="65000"/>
                    <a:lumOff val="35000"/>
                  </a:schemeClr>
                </a:solidFill>
                <a:latin typeface="+mn-lt"/>
              </a:rPr>
              <a:t>muchas defensas</a:t>
            </a:r>
            <a:r>
              <a:rPr lang="es-ES_tradnl" altLang="es-ES_tradnl" dirty="0">
                <a:solidFill>
                  <a:schemeClr val="tx1">
                    <a:lumMod val="65000"/>
                    <a:lumOff val="35000"/>
                  </a:schemeClr>
                </a:solidFill>
                <a:latin typeface="+mn-lt"/>
              </a:rPr>
              <a:t>, describe conductas de maltrato sin darles ninguna importancia, hay </a:t>
            </a:r>
            <a:r>
              <a:rPr lang="es-ES_tradnl" altLang="es-ES_tradnl" b="1" dirty="0">
                <a:solidFill>
                  <a:schemeClr val="tx1">
                    <a:lumMod val="65000"/>
                    <a:lumOff val="35000"/>
                  </a:schemeClr>
                </a:solidFill>
                <a:latin typeface="+mn-lt"/>
              </a:rPr>
              <a:t>mucha fragmentación y partes claramente diferenciadas</a:t>
            </a:r>
            <a:r>
              <a:rPr lang="es-ES_tradnl" altLang="es-ES_tradnl" dirty="0">
                <a:solidFill>
                  <a:schemeClr val="tx1">
                    <a:lumMod val="65000"/>
                    <a:lumOff val="35000"/>
                  </a:schemeClr>
                </a:solidFill>
                <a:latin typeface="+mn-lt"/>
              </a:rPr>
              <a:t>, desconexión con el propio cuerpo, y no se reconoce cómo víctima ni de maltrato ni de abusos. Por ello es importante no confrontar ni nombrar directamente los sucesos e integrar primero emociones, recuerdos y pensamientos.</a:t>
            </a:r>
          </a:p>
          <a:p>
            <a:pPr lvl="2" algn="just">
              <a:spcBef>
                <a:spcPts val="600"/>
              </a:spcBef>
              <a:spcAft>
                <a:spcPts val="600"/>
              </a:spcAft>
              <a:buFontTx/>
              <a:buChar char="-"/>
            </a:pPr>
            <a:r>
              <a:rPr lang="es-ES_tradnl" altLang="es-ES_tradnl" dirty="0">
                <a:solidFill>
                  <a:schemeClr val="tx1">
                    <a:lumMod val="65000"/>
                    <a:lumOff val="35000"/>
                  </a:schemeClr>
                </a:solidFill>
                <a:latin typeface="+mn-lt"/>
              </a:rPr>
              <a:t>En este caso, la </a:t>
            </a:r>
            <a:r>
              <a:rPr lang="es-ES_tradnl" altLang="es-ES_tradnl" b="1" dirty="0">
                <a:solidFill>
                  <a:schemeClr val="tx1">
                    <a:lumMod val="65000"/>
                    <a:lumOff val="35000"/>
                  </a:schemeClr>
                </a:solidFill>
                <a:latin typeface="+mn-lt"/>
              </a:rPr>
              <a:t>sintomatología ansiosa </a:t>
            </a:r>
            <a:r>
              <a:rPr lang="es-ES_tradnl" altLang="es-ES_tradnl" dirty="0">
                <a:solidFill>
                  <a:schemeClr val="tx1">
                    <a:lumMod val="65000"/>
                    <a:lumOff val="35000"/>
                  </a:schemeClr>
                </a:solidFill>
                <a:latin typeface="+mn-lt"/>
              </a:rPr>
              <a:t>se reduce muy rápido porque era un síntoma de desregulación más que un trastorno específico.</a:t>
            </a:r>
          </a:p>
          <a:p>
            <a:pPr lvl="2" algn="just">
              <a:spcBef>
                <a:spcPts val="600"/>
              </a:spcBef>
              <a:spcAft>
                <a:spcPts val="600"/>
              </a:spcAft>
              <a:buFontTx/>
              <a:buChar char="-"/>
            </a:pPr>
            <a:r>
              <a:rPr lang="es-ES_tradnl" altLang="es-ES_tradnl" dirty="0">
                <a:solidFill>
                  <a:schemeClr val="tx1">
                    <a:lumMod val="65000"/>
                    <a:lumOff val="35000"/>
                  </a:schemeClr>
                </a:solidFill>
                <a:latin typeface="+mn-lt"/>
              </a:rPr>
              <a:t>En este caso es muy importante el </a:t>
            </a:r>
            <a:r>
              <a:rPr lang="es-ES_tradnl" altLang="es-ES_tradnl" b="1" dirty="0">
                <a:solidFill>
                  <a:schemeClr val="tx1">
                    <a:lumMod val="65000"/>
                    <a:lumOff val="35000"/>
                  </a:schemeClr>
                </a:solidFill>
                <a:latin typeface="+mn-lt"/>
              </a:rPr>
              <a:t>vínculo terapéutico </a:t>
            </a:r>
            <a:r>
              <a:rPr lang="es-ES_tradnl" altLang="es-ES_tradnl" dirty="0">
                <a:solidFill>
                  <a:schemeClr val="tx1">
                    <a:lumMod val="65000"/>
                    <a:lumOff val="35000"/>
                  </a:schemeClr>
                </a:solidFill>
                <a:latin typeface="+mn-lt"/>
              </a:rPr>
              <a:t>para poder avanzar, conseguir que vuelva a confiar en la terapia y avanzar en el tratamiento del trauma.</a:t>
            </a:r>
          </a:p>
          <a:p>
            <a:pPr lvl="2" algn="just">
              <a:spcBef>
                <a:spcPts val="600"/>
              </a:spcBef>
              <a:spcAft>
                <a:spcPts val="600"/>
              </a:spcAft>
              <a:buFontTx/>
              <a:buChar char="-"/>
            </a:pPr>
            <a:r>
              <a:rPr lang="es-ES_tradnl" altLang="es-ES_tradnl" dirty="0">
                <a:solidFill>
                  <a:schemeClr val="tx1">
                    <a:lumMod val="65000"/>
                    <a:lumOff val="35000"/>
                  </a:schemeClr>
                </a:solidFill>
                <a:latin typeface="+mn-lt"/>
              </a:rPr>
              <a:t>Hay que ser conscientes de que actualmente está fuera de peligro y de que su entorno actual es positivo y cuenta con </a:t>
            </a:r>
            <a:r>
              <a:rPr lang="es-ES_tradnl" altLang="es-ES_tradnl" b="1" dirty="0">
                <a:solidFill>
                  <a:schemeClr val="tx1">
                    <a:lumMod val="65000"/>
                    <a:lumOff val="35000"/>
                  </a:schemeClr>
                </a:solidFill>
                <a:latin typeface="+mn-lt"/>
              </a:rPr>
              <a:t>red de apoyo</a:t>
            </a:r>
            <a:r>
              <a:rPr lang="es-ES_tradnl" altLang="es-ES_tradnl" dirty="0">
                <a:solidFill>
                  <a:schemeClr val="tx1">
                    <a:lumMod val="65000"/>
                    <a:lumOff val="35000"/>
                  </a:schemeClr>
                </a:solidFill>
                <a:latin typeface="+mn-lt"/>
              </a:rPr>
              <a:t>, esto favorece el buen pronóstico.</a:t>
            </a:r>
          </a:p>
          <a:p>
            <a:pPr lvl="2" algn="just">
              <a:spcBef>
                <a:spcPts val="600"/>
              </a:spcBef>
              <a:spcAft>
                <a:spcPts val="600"/>
              </a:spcAft>
              <a:buFontTx/>
              <a:buChar char="-"/>
            </a:pPr>
            <a:r>
              <a:rPr lang="es-ES" dirty="0">
                <a:solidFill>
                  <a:schemeClr val="tx1">
                    <a:lumMod val="65000"/>
                    <a:lumOff val="35000"/>
                  </a:schemeClr>
                </a:solidFill>
                <a:latin typeface="+mn-lt"/>
                <a:cs typeface="Arial" panose="020B0604020202020204" pitchFamily="34" charset="0"/>
              </a:rPr>
              <a:t>No asocia sus síntomas con el trauma (</a:t>
            </a:r>
            <a:r>
              <a:rPr lang="es-ES" b="1" dirty="0">
                <a:solidFill>
                  <a:schemeClr val="tx1">
                    <a:lumMod val="65000"/>
                    <a:lumOff val="35000"/>
                  </a:schemeClr>
                </a:solidFill>
                <a:latin typeface="+mn-lt"/>
                <a:cs typeface="Arial" panose="020B0604020202020204" pitchFamily="34" charset="0"/>
              </a:rPr>
              <a:t>poca conciencia, pero mucha sintomatología</a:t>
            </a:r>
            <a:r>
              <a:rPr lang="es-ES" dirty="0">
                <a:solidFill>
                  <a:schemeClr val="tx1">
                    <a:lumMod val="65000"/>
                    <a:lumOff val="35000"/>
                  </a:schemeClr>
                </a:solidFill>
                <a:latin typeface="+mn-lt"/>
              </a:rPr>
              <a:t>). Ha sido muy invalidada tanto por su familia como por la anterior terapeuta, así que es un objetivo terapéutico (aportar seguridad, validar y </a:t>
            </a:r>
            <a:r>
              <a:rPr lang="es-ES" dirty="0" err="1">
                <a:solidFill>
                  <a:schemeClr val="tx1">
                    <a:lumMod val="65000"/>
                    <a:lumOff val="35000"/>
                  </a:schemeClr>
                </a:solidFill>
                <a:latin typeface="+mn-lt"/>
              </a:rPr>
              <a:t>psicoeducar</a:t>
            </a:r>
            <a:r>
              <a:rPr lang="es-ES" dirty="0">
                <a:solidFill>
                  <a:schemeClr val="tx1">
                    <a:lumMod val="65000"/>
                    <a:lumOff val="35000"/>
                  </a:schemeClr>
                </a:solidFill>
                <a:latin typeface="+mn-lt"/>
              </a:rPr>
              <a:t>).</a:t>
            </a:r>
            <a:endParaRPr lang="es-ES" dirty="0">
              <a:solidFill>
                <a:schemeClr val="tx1">
                  <a:lumMod val="65000"/>
                  <a:lumOff val="35000"/>
                </a:schemeClr>
              </a:solidFill>
              <a:latin typeface="+mn-lt"/>
              <a:cs typeface="Arial" panose="020B0604020202020204" pitchFamily="34" charset="0"/>
            </a:endParaRPr>
          </a:p>
          <a:p>
            <a:pPr marL="179387" lvl="2" indent="0">
              <a:buNone/>
            </a:pPr>
            <a:endParaRPr lang="es-ES_tradnl" altLang="es-ES_tradnl" sz="1600" dirty="0"/>
          </a:p>
        </p:txBody>
      </p:sp>
    </p:spTree>
    <p:extLst>
      <p:ext uri="{BB962C8B-B14F-4D97-AF65-F5344CB8AC3E}">
        <p14:creationId xmlns:p14="http://schemas.microsoft.com/office/powerpoint/2010/main" val="563145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OBJETIVOS TERAPÉUTICOS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6" name="Marcador de texto 2">
            <a:extLst>
              <a:ext uri="{FF2B5EF4-FFF2-40B4-BE49-F238E27FC236}">
                <a16:creationId xmlns:a16="http://schemas.microsoft.com/office/drawing/2014/main" id="{92FD384F-FEF1-2D94-FB94-1014767E255A}"/>
              </a:ext>
            </a:extLst>
          </p:cNvPr>
          <p:cNvSpPr txBox="1">
            <a:spLocks noChangeArrowheads="1"/>
          </p:cNvSpPr>
          <p:nvPr/>
        </p:nvSpPr>
        <p:spPr bwMode="auto">
          <a:xfrm>
            <a:off x="1064326" y="1232748"/>
            <a:ext cx="10419608" cy="524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522287" lvl="2" indent="-342900">
              <a:lnSpc>
                <a:spcPct val="150000"/>
              </a:lnSpc>
              <a:buFont typeface="+mj-lt"/>
              <a:buAutoNum type="arabicPeriod"/>
            </a:pPr>
            <a:r>
              <a:rPr lang="es-ES_tradnl" altLang="es-ES_tradnl" b="1" dirty="0">
                <a:solidFill>
                  <a:schemeClr val="bg2">
                    <a:lumMod val="25000"/>
                  </a:schemeClr>
                </a:solidFill>
                <a:latin typeface="+mn-lt"/>
              </a:rPr>
              <a:t>Psicoeducación</a:t>
            </a:r>
            <a:r>
              <a:rPr lang="es-ES_tradnl" altLang="es-ES_tradnl" dirty="0">
                <a:solidFill>
                  <a:schemeClr val="bg2">
                    <a:lumMod val="25000"/>
                  </a:schemeClr>
                </a:solidFill>
                <a:latin typeface="+mn-lt"/>
              </a:rPr>
              <a:t> sobre la ansiedad, los vínculos y su relación con el trauma.</a:t>
            </a:r>
          </a:p>
          <a:p>
            <a:pPr marL="522287" lvl="2" indent="-342900">
              <a:lnSpc>
                <a:spcPct val="150000"/>
              </a:lnSpc>
              <a:buFont typeface="+mj-lt"/>
              <a:buAutoNum type="arabicPeriod"/>
            </a:pPr>
            <a:r>
              <a:rPr lang="es-ES_tradnl" altLang="es-ES_tradnl" b="1" dirty="0">
                <a:solidFill>
                  <a:schemeClr val="bg2">
                    <a:lumMod val="25000"/>
                  </a:schemeClr>
                </a:solidFill>
                <a:latin typeface="+mn-lt"/>
              </a:rPr>
              <a:t>Trabajamos conexión corporal, sistema nervioso, ventana de tolerancia y estabilización </a:t>
            </a:r>
          </a:p>
          <a:p>
            <a:pPr marL="522287" lvl="2" indent="-342900">
              <a:lnSpc>
                <a:spcPct val="150000"/>
              </a:lnSpc>
              <a:buFont typeface="+mj-lt"/>
              <a:buAutoNum type="arabicPeriod"/>
            </a:pPr>
            <a:r>
              <a:rPr lang="es-ES_tradnl" altLang="es-ES_tradnl" b="1" dirty="0">
                <a:solidFill>
                  <a:srgbClr val="DF839B"/>
                </a:solidFill>
                <a:latin typeface="+mn-lt"/>
              </a:rPr>
              <a:t>Línea de vida</a:t>
            </a:r>
          </a:p>
          <a:p>
            <a:pPr marL="522287" lvl="2" indent="-342900">
              <a:lnSpc>
                <a:spcPct val="150000"/>
              </a:lnSpc>
              <a:buFont typeface="+mj-lt"/>
              <a:buAutoNum type="arabicPeriod"/>
            </a:pPr>
            <a:r>
              <a:rPr lang="es-ES_tradnl" altLang="es-ES_tradnl" b="1" dirty="0">
                <a:solidFill>
                  <a:schemeClr val="bg2">
                    <a:lumMod val="25000"/>
                  </a:schemeClr>
                </a:solidFill>
                <a:latin typeface="+mn-lt"/>
              </a:rPr>
              <a:t>Manejo de la ansiedad</a:t>
            </a:r>
          </a:p>
          <a:p>
            <a:pPr marL="522287" lvl="2" indent="-342900">
              <a:lnSpc>
                <a:spcPct val="150000"/>
              </a:lnSpc>
              <a:buFont typeface="+mj-lt"/>
              <a:buAutoNum type="arabicPeriod"/>
            </a:pPr>
            <a:r>
              <a:rPr lang="es-ES_tradnl" altLang="es-ES_tradnl" b="1" dirty="0">
                <a:solidFill>
                  <a:schemeClr val="bg2">
                    <a:lumMod val="25000"/>
                  </a:schemeClr>
                </a:solidFill>
                <a:latin typeface="+mn-lt"/>
              </a:rPr>
              <a:t>Gestión y regulación emocional </a:t>
            </a:r>
          </a:p>
          <a:p>
            <a:pPr marL="522287" lvl="2" indent="-342900">
              <a:lnSpc>
                <a:spcPct val="150000"/>
              </a:lnSpc>
              <a:buFont typeface="+mj-lt"/>
              <a:buAutoNum type="arabicPeriod"/>
            </a:pPr>
            <a:r>
              <a:rPr lang="es-ES_tradnl" altLang="es-ES_tradnl" b="1" dirty="0">
                <a:solidFill>
                  <a:srgbClr val="DF839B"/>
                </a:solidFill>
                <a:latin typeface="+mn-lt"/>
              </a:rPr>
              <a:t>Sistemas de protección </a:t>
            </a:r>
          </a:p>
          <a:p>
            <a:pPr marL="522287" lvl="2" indent="-342900">
              <a:lnSpc>
                <a:spcPct val="150000"/>
              </a:lnSpc>
              <a:buFont typeface="+mj-lt"/>
              <a:buAutoNum type="arabicPeriod"/>
            </a:pPr>
            <a:r>
              <a:rPr lang="es-ES_tradnl" altLang="es-ES_tradnl" b="1" dirty="0">
                <a:solidFill>
                  <a:srgbClr val="DF839B"/>
                </a:solidFill>
                <a:latin typeface="+mn-lt"/>
              </a:rPr>
              <a:t>Trabajo con partes, disociación y </a:t>
            </a:r>
            <a:r>
              <a:rPr lang="es-ES_tradnl" altLang="es-ES_tradnl" b="1" dirty="0" err="1">
                <a:solidFill>
                  <a:srgbClr val="DF839B"/>
                </a:solidFill>
                <a:latin typeface="+mn-lt"/>
              </a:rPr>
              <a:t>self</a:t>
            </a:r>
            <a:endParaRPr lang="es-ES_tradnl" altLang="es-ES_tradnl" b="1" dirty="0">
              <a:solidFill>
                <a:srgbClr val="DF839B"/>
              </a:solidFill>
              <a:latin typeface="+mn-lt"/>
            </a:endParaRPr>
          </a:p>
          <a:p>
            <a:pPr marL="522287" lvl="2" indent="-342900">
              <a:lnSpc>
                <a:spcPct val="150000"/>
              </a:lnSpc>
              <a:buFont typeface="+mj-lt"/>
              <a:buAutoNum type="arabicPeriod"/>
            </a:pPr>
            <a:r>
              <a:rPr lang="es-ES_tradnl" altLang="es-ES_tradnl" b="1" dirty="0">
                <a:solidFill>
                  <a:schemeClr val="bg2">
                    <a:lumMod val="25000"/>
                  </a:schemeClr>
                </a:solidFill>
                <a:latin typeface="+mn-lt"/>
              </a:rPr>
              <a:t>Trabajar con los recuerdos traumáticos </a:t>
            </a:r>
          </a:p>
          <a:p>
            <a:pPr marL="522287" lvl="2" indent="-342900">
              <a:lnSpc>
                <a:spcPct val="150000"/>
              </a:lnSpc>
              <a:buFont typeface="+mj-lt"/>
              <a:buAutoNum type="arabicPeriod"/>
            </a:pPr>
            <a:r>
              <a:rPr lang="es-ES_tradnl" altLang="es-ES_tradnl" b="1" dirty="0">
                <a:solidFill>
                  <a:srgbClr val="DF839B"/>
                </a:solidFill>
                <a:latin typeface="+mn-lt"/>
              </a:rPr>
              <a:t>Entender el apego y su sistema familiar</a:t>
            </a:r>
          </a:p>
          <a:p>
            <a:pPr marL="522287" lvl="2" indent="-342900">
              <a:lnSpc>
                <a:spcPct val="150000"/>
              </a:lnSpc>
              <a:buFont typeface="+mj-lt"/>
              <a:buAutoNum type="arabicPeriod"/>
            </a:pPr>
            <a:r>
              <a:rPr lang="es-ES_tradnl" altLang="es-ES_tradnl" dirty="0">
                <a:solidFill>
                  <a:schemeClr val="bg2">
                    <a:lumMod val="25000"/>
                  </a:schemeClr>
                </a:solidFill>
                <a:latin typeface="+mn-lt"/>
              </a:rPr>
              <a:t>Trabajar la </a:t>
            </a:r>
            <a:r>
              <a:rPr lang="es-ES_tradnl" altLang="es-ES_tradnl" b="1" dirty="0">
                <a:solidFill>
                  <a:schemeClr val="bg2">
                    <a:lumMod val="25000"/>
                  </a:schemeClr>
                </a:solidFill>
                <a:latin typeface="+mn-lt"/>
              </a:rPr>
              <a:t>autoestima y </a:t>
            </a:r>
            <a:r>
              <a:rPr lang="es-ES_tradnl" altLang="es-ES_tradnl" dirty="0">
                <a:solidFill>
                  <a:schemeClr val="bg2">
                    <a:lumMod val="25000"/>
                  </a:schemeClr>
                </a:solidFill>
                <a:latin typeface="+mn-lt"/>
              </a:rPr>
              <a:t>la </a:t>
            </a:r>
            <a:r>
              <a:rPr lang="es-ES_tradnl" altLang="es-ES_tradnl" b="1" dirty="0">
                <a:solidFill>
                  <a:schemeClr val="bg2">
                    <a:lumMod val="25000"/>
                  </a:schemeClr>
                </a:solidFill>
                <a:latin typeface="+mn-lt"/>
              </a:rPr>
              <a:t>autonomía</a:t>
            </a:r>
            <a:endParaRPr lang="es-ES_tradnl" altLang="es-ES_tradnl" dirty="0">
              <a:solidFill>
                <a:schemeClr val="bg2">
                  <a:lumMod val="25000"/>
                </a:schemeClr>
              </a:solidFill>
              <a:latin typeface="+mn-lt"/>
            </a:endParaRPr>
          </a:p>
        </p:txBody>
      </p:sp>
    </p:spTree>
    <p:extLst>
      <p:ext uri="{BB962C8B-B14F-4D97-AF65-F5344CB8AC3E}">
        <p14:creationId xmlns:p14="http://schemas.microsoft.com/office/powerpoint/2010/main" val="258731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12CAB9EB-E4E9-7953-FF4F-48099DCC559E}"/>
              </a:ext>
            </a:extLst>
          </p:cNvPr>
          <p:cNvSpPr txBox="1"/>
          <p:nvPr/>
        </p:nvSpPr>
        <p:spPr>
          <a:xfrm>
            <a:off x="889350" y="1386782"/>
            <a:ext cx="10413299" cy="4729500"/>
          </a:xfrm>
          <a:prstGeom prst="rect">
            <a:avLst/>
          </a:prstGeom>
          <a:noFill/>
        </p:spPr>
        <p:txBody>
          <a:bodyPr wrap="square">
            <a:spAutoFit/>
          </a:bodyPr>
          <a:lstStyle/>
          <a:p>
            <a:pPr marL="342900" indent="-342900" algn="just">
              <a:lnSpc>
                <a:spcPct val="150000"/>
              </a:lnSpc>
              <a:spcAft>
                <a:spcPts val="800"/>
              </a:spcAft>
              <a:buAutoNum type="arabicPeriod"/>
            </a:pPr>
            <a:r>
              <a:rPr lang="es-ES" b="1" dirty="0">
                <a:solidFill>
                  <a:schemeClr val="tx1">
                    <a:lumMod val="65000"/>
                    <a:lumOff val="35000"/>
                  </a:schemeClr>
                </a:solidFill>
                <a:highlight>
                  <a:srgbClr val="FDE7F6"/>
                </a:highlight>
                <a:ea typeface="Calibri" panose="020F0502020204030204" pitchFamily="34" charset="0"/>
                <a:cs typeface="Arial" panose="020B0604020202020204" pitchFamily="34" charset="0"/>
              </a:rPr>
              <a:t>PSICOEDUCACIÓN Y VÍNCULO TERAPÉUTICO</a:t>
            </a:r>
          </a:p>
          <a:p>
            <a:pPr algn="just">
              <a:lnSpc>
                <a:spcPct val="150000"/>
              </a:lnSpc>
              <a:spcAft>
                <a:spcPts val="800"/>
              </a:spcAft>
            </a:pPr>
            <a:r>
              <a:rPr lang="es-ES" dirty="0">
                <a:solidFill>
                  <a:schemeClr val="tx1">
                    <a:lumMod val="65000"/>
                    <a:lumOff val="35000"/>
                  </a:schemeClr>
                </a:solidFill>
                <a:ea typeface="Calibri" panose="020F0502020204030204" pitchFamily="34" charset="0"/>
                <a:cs typeface="Arial" panose="020B0604020202020204" pitchFamily="34" charset="0"/>
              </a:rPr>
              <a:t>Es importante la colocación del terapeuta en casos de trauma complejo, así cómo en trastornos de personalidad y en cualquier contexto terapéutico.</a:t>
            </a:r>
          </a:p>
          <a:p>
            <a:pPr marL="285750" indent="-285750" fontAlgn="base">
              <a:spcBef>
                <a:spcPts val="600"/>
              </a:spcBef>
              <a:spcAft>
                <a:spcPts val="600"/>
              </a:spcAft>
              <a:buFont typeface="Arial" panose="020B0604020202020204" pitchFamily="34" charset="0"/>
              <a:buChar char="•"/>
            </a:pPr>
            <a:r>
              <a:rPr lang="es-ES" dirty="0">
                <a:solidFill>
                  <a:schemeClr val="tx1">
                    <a:lumMod val="65000"/>
                    <a:lumOff val="35000"/>
                  </a:schemeClr>
                </a:solidFill>
              </a:rPr>
              <a:t>Atender al </a:t>
            </a:r>
            <a:r>
              <a:rPr lang="es-ES" b="1" dirty="0">
                <a:solidFill>
                  <a:schemeClr val="tx1">
                    <a:lumMod val="65000"/>
                    <a:lumOff val="35000"/>
                  </a:schemeClr>
                </a:solidFill>
              </a:rPr>
              <a:t>lenguaje no verbal</a:t>
            </a:r>
            <a:r>
              <a:rPr lang="es-ES" dirty="0">
                <a:solidFill>
                  <a:schemeClr val="tx1">
                    <a:lumMod val="65000"/>
                    <a:lumOff val="35000"/>
                  </a:schemeClr>
                </a:solidFill>
              </a:rPr>
              <a:t>, tono de voz, mirada, gestos, expresión facial, etc. nos da mucha más información de lo que pensamos.</a:t>
            </a:r>
          </a:p>
          <a:p>
            <a:pPr marL="285750" indent="-285750" fontAlgn="base">
              <a:spcBef>
                <a:spcPts val="600"/>
              </a:spcBef>
              <a:spcAft>
                <a:spcPts val="600"/>
              </a:spcAft>
              <a:buFont typeface="Arial" panose="020B0604020202020204" pitchFamily="34" charset="0"/>
              <a:buChar char="•"/>
            </a:pPr>
            <a:r>
              <a:rPr lang="es-ES" dirty="0">
                <a:solidFill>
                  <a:schemeClr val="tx1">
                    <a:lumMod val="65000"/>
                    <a:lumOff val="35000"/>
                  </a:schemeClr>
                </a:solidFill>
              </a:rPr>
              <a:t>Preguntar al paciente </a:t>
            </a:r>
            <a:r>
              <a:rPr lang="es-ES" b="1" dirty="0">
                <a:solidFill>
                  <a:schemeClr val="tx1">
                    <a:lumMod val="65000"/>
                    <a:lumOff val="35000"/>
                  </a:schemeClr>
                </a:solidFill>
              </a:rPr>
              <a:t>cómo quiere que nombremos ciertos conceptos </a:t>
            </a:r>
            <a:r>
              <a:rPr lang="es-ES" dirty="0">
                <a:solidFill>
                  <a:schemeClr val="tx1">
                    <a:lumMod val="65000"/>
                    <a:lumOff val="35000"/>
                  </a:schemeClr>
                </a:solidFill>
              </a:rPr>
              <a:t>que pueden ser difíciles sí no está preparado todavía (abuso, maltrato, etc.)</a:t>
            </a:r>
            <a:endParaRPr lang="es-ES" dirty="0">
              <a:solidFill>
                <a:schemeClr val="tx1">
                  <a:lumMod val="65000"/>
                  <a:lumOff val="35000"/>
                </a:schemeClr>
              </a:solidFill>
              <a:cs typeface="Arial" panose="020B0604020202020204" pitchFamily="34" charset="0"/>
            </a:endParaRPr>
          </a:p>
          <a:p>
            <a:pPr marL="285750" indent="-285750" fontAlgn="base">
              <a:spcBef>
                <a:spcPts val="600"/>
              </a:spcBef>
              <a:spcAft>
                <a:spcPts val="600"/>
              </a:spcAft>
              <a:buFont typeface="Arial" panose="020B0604020202020204" pitchFamily="34" charset="0"/>
              <a:buChar char="•"/>
            </a:pPr>
            <a:r>
              <a:rPr lang="es-ES" dirty="0">
                <a:solidFill>
                  <a:schemeClr val="tx1">
                    <a:lumMod val="65000"/>
                    <a:lumOff val="35000"/>
                  </a:schemeClr>
                </a:solidFill>
                <a:ea typeface="Calibri" panose="020F0502020204030204" pitchFamily="34" charset="0"/>
                <a:cs typeface="Arial" panose="020B0604020202020204" pitchFamily="34" charset="0"/>
              </a:rPr>
              <a:t>Importante la psicoeducación a lo largo de todo el proceso: sobre trauma, sistema nervioso, apego, ansiedad, etc.</a:t>
            </a:r>
          </a:p>
          <a:p>
            <a:pPr marL="285750" indent="-285750" fontAlgn="base">
              <a:spcBef>
                <a:spcPts val="600"/>
              </a:spcBef>
              <a:spcAft>
                <a:spcPts val="600"/>
              </a:spcAft>
              <a:buFont typeface="Arial" panose="020B0604020202020204" pitchFamily="34" charset="0"/>
              <a:buChar char="•"/>
            </a:pPr>
            <a:r>
              <a:rPr lang="es-ES" dirty="0">
                <a:solidFill>
                  <a:schemeClr val="tx1">
                    <a:lumMod val="65000"/>
                    <a:lumOff val="35000"/>
                  </a:schemeClr>
                </a:solidFill>
                <a:ea typeface="Calibri" panose="020F0502020204030204" pitchFamily="34" charset="0"/>
                <a:cs typeface="Arial" panose="020B0604020202020204" pitchFamily="34" charset="0"/>
              </a:rPr>
              <a:t>En este caso el vínculo tiene que ser muy reparador y de confianza al haber tenido experiencias anteriores negativas en terapia.</a:t>
            </a:r>
          </a:p>
          <a:p>
            <a:pPr marL="285750" indent="-285750" fontAlgn="base">
              <a:spcBef>
                <a:spcPts val="600"/>
              </a:spcBef>
              <a:spcAft>
                <a:spcPts val="600"/>
              </a:spcAft>
              <a:buFont typeface="Arial" panose="020B0604020202020204" pitchFamily="34" charset="0"/>
              <a:buChar char="•"/>
            </a:pPr>
            <a:r>
              <a:rPr lang="es-ES" dirty="0">
                <a:solidFill>
                  <a:schemeClr val="tx1">
                    <a:lumMod val="65000"/>
                    <a:lumOff val="35000"/>
                  </a:schemeClr>
                </a:solidFill>
                <a:ea typeface="Calibri" panose="020F0502020204030204" pitchFamily="34" charset="0"/>
                <a:cs typeface="Arial" panose="020B0604020202020204" pitchFamily="34" charset="0"/>
              </a:rPr>
              <a:t>Trabajamos el </a:t>
            </a:r>
            <a:r>
              <a:rPr lang="es-ES" b="1" dirty="0">
                <a:solidFill>
                  <a:schemeClr val="tx1">
                    <a:lumMod val="65000"/>
                    <a:lumOff val="35000"/>
                  </a:schemeClr>
                </a:solidFill>
                <a:ea typeface="Calibri" panose="020F0502020204030204" pitchFamily="34" charset="0"/>
                <a:cs typeface="Arial" panose="020B0604020202020204" pitchFamily="34" charset="0"/>
              </a:rPr>
              <a:t>beneficio secundario </a:t>
            </a:r>
            <a:r>
              <a:rPr lang="es-ES" dirty="0">
                <a:solidFill>
                  <a:schemeClr val="tx1">
                    <a:lumMod val="65000"/>
                    <a:lumOff val="35000"/>
                  </a:schemeClr>
                </a:solidFill>
                <a:ea typeface="Calibri" panose="020F0502020204030204" pitchFamily="34" charset="0"/>
                <a:cs typeface="Arial" panose="020B0604020202020204" pitchFamily="34" charset="0"/>
              </a:rPr>
              <a:t>y la autonomía con la terapia</a:t>
            </a:r>
          </a:p>
        </p:txBody>
      </p:sp>
    </p:spTree>
    <p:extLst>
      <p:ext uri="{BB962C8B-B14F-4D97-AF65-F5344CB8AC3E}">
        <p14:creationId xmlns:p14="http://schemas.microsoft.com/office/powerpoint/2010/main" val="107839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ÍNDICE</a:t>
            </a:r>
          </a:p>
        </p:txBody>
      </p:sp>
      <p:sp>
        <p:nvSpPr>
          <p:cNvPr id="6" name="Marcador de texto 2">
            <a:extLst>
              <a:ext uri="{FF2B5EF4-FFF2-40B4-BE49-F238E27FC236}">
                <a16:creationId xmlns:a16="http://schemas.microsoft.com/office/drawing/2014/main" id="{D5515053-93B3-4EBF-8754-9E88CE5AA00C}"/>
              </a:ext>
            </a:extLst>
          </p:cNvPr>
          <p:cNvSpPr txBox="1">
            <a:spLocks noChangeArrowheads="1"/>
          </p:cNvSpPr>
          <p:nvPr/>
        </p:nvSpPr>
        <p:spPr bwMode="auto">
          <a:xfrm>
            <a:off x="1939636" y="1710637"/>
            <a:ext cx="8312727" cy="4700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11113" lvl="4" indent="0">
              <a:spcBef>
                <a:spcPts val="600"/>
              </a:spcBef>
              <a:spcAft>
                <a:spcPts val="600"/>
              </a:spcAft>
            </a:pPr>
            <a:r>
              <a:rPr lang="es-ES_tradnl" altLang="es-ES_tradnl" sz="1800" b="1" dirty="0">
                <a:solidFill>
                  <a:schemeClr val="tx1">
                    <a:lumMod val="65000"/>
                    <a:lumOff val="35000"/>
                  </a:schemeClr>
                </a:solidFill>
                <a:latin typeface="+mn-lt"/>
              </a:rPr>
              <a:t>1. CONTEXTUALIZACIÓN DEL TRAUMA COMPLEJO</a:t>
            </a:r>
          </a:p>
          <a:p>
            <a:pPr marL="925513" lvl="6" indent="0">
              <a:spcBef>
                <a:spcPts val="600"/>
              </a:spcBef>
              <a:spcAft>
                <a:spcPts val="600"/>
              </a:spcAft>
            </a:pPr>
            <a:r>
              <a:rPr lang="es-ES_tradnl" altLang="es-ES_tradnl" sz="1800" b="1" dirty="0">
                <a:solidFill>
                  <a:schemeClr val="tx1">
                    <a:lumMod val="65000"/>
                    <a:lumOff val="35000"/>
                  </a:schemeClr>
                </a:solidFill>
                <a:latin typeface="+mn-lt"/>
              </a:rPr>
              <a:t>- DIAGNÓSTICO</a:t>
            </a:r>
          </a:p>
          <a:p>
            <a:pPr marL="925513" lvl="6" indent="0">
              <a:spcBef>
                <a:spcPts val="600"/>
              </a:spcBef>
              <a:spcAft>
                <a:spcPts val="600"/>
              </a:spcAft>
            </a:pPr>
            <a:r>
              <a:rPr lang="es-ES_tradnl" altLang="es-ES_tradnl" sz="1800" b="1" dirty="0">
                <a:solidFill>
                  <a:schemeClr val="tx1">
                    <a:lumMod val="65000"/>
                    <a:lumOff val="35000"/>
                  </a:schemeClr>
                </a:solidFill>
                <a:latin typeface="+mn-lt"/>
              </a:rPr>
              <a:t>- SINTOMATOLOGÍA</a:t>
            </a:r>
          </a:p>
          <a:p>
            <a:pPr marL="925513" lvl="6" indent="0">
              <a:spcBef>
                <a:spcPts val="600"/>
              </a:spcBef>
              <a:spcAft>
                <a:spcPts val="600"/>
              </a:spcAft>
            </a:pPr>
            <a:r>
              <a:rPr lang="es-ES_tradnl" altLang="es-ES_tradnl" sz="1800" b="1" dirty="0">
                <a:solidFill>
                  <a:schemeClr val="tx1">
                    <a:lumMod val="65000"/>
                    <a:lumOff val="35000"/>
                  </a:schemeClr>
                </a:solidFill>
                <a:latin typeface="+mn-lt"/>
              </a:rPr>
              <a:t>- COMORBILIDAD</a:t>
            </a:r>
          </a:p>
          <a:p>
            <a:pPr marL="11113" lvl="4" indent="0">
              <a:spcBef>
                <a:spcPts val="600"/>
              </a:spcBef>
              <a:spcAft>
                <a:spcPts val="600"/>
              </a:spcAft>
            </a:pPr>
            <a:r>
              <a:rPr lang="es-ES_tradnl" altLang="es-ES_tradnl" sz="1800" b="1" dirty="0">
                <a:solidFill>
                  <a:schemeClr val="tx1">
                    <a:lumMod val="65000"/>
                    <a:lumOff val="35000"/>
                  </a:schemeClr>
                </a:solidFill>
                <a:latin typeface="+mn-lt"/>
              </a:rPr>
              <a:t>2. ASPECTOS A TENER EN CUENTA COMO TERAPEUTAS</a:t>
            </a:r>
          </a:p>
          <a:p>
            <a:pPr marL="11113" lvl="4" indent="0">
              <a:spcBef>
                <a:spcPts val="600"/>
              </a:spcBef>
              <a:spcAft>
                <a:spcPts val="600"/>
              </a:spcAft>
            </a:pPr>
            <a:r>
              <a:rPr lang="es-ES_tradnl" altLang="es-ES_tradnl" sz="1800" b="1" dirty="0">
                <a:solidFill>
                  <a:schemeClr val="tx1">
                    <a:lumMod val="65000"/>
                    <a:lumOff val="35000"/>
                  </a:schemeClr>
                </a:solidFill>
                <a:latin typeface="+mn-lt"/>
              </a:rPr>
              <a:t>3. INTERVENCIÓN EN TRAUMA COMPLEJO</a:t>
            </a:r>
          </a:p>
          <a:p>
            <a:pPr marL="811213" indent="-365125">
              <a:spcBef>
                <a:spcPts val="600"/>
              </a:spcBef>
              <a:spcAft>
                <a:spcPts val="600"/>
              </a:spcAft>
              <a:buClr>
                <a:srgbClr val="003847"/>
              </a:buClr>
              <a:buFont typeface="Arial" panose="020B0604020202020204" pitchFamily="34" charset="0"/>
              <a:buChar char="•"/>
            </a:pPr>
            <a:r>
              <a:rPr lang="es-ES_tradnl" altLang="es-ES_tradnl" b="1" dirty="0">
                <a:solidFill>
                  <a:schemeClr val="tx1">
                    <a:lumMod val="65000"/>
                    <a:lumOff val="35000"/>
                  </a:schemeClr>
                </a:solidFill>
                <a:latin typeface="+mn-lt"/>
              </a:rPr>
              <a:t>Caso 1</a:t>
            </a:r>
          </a:p>
          <a:p>
            <a:pPr marL="11113" lvl="4" indent="0">
              <a:spcBef>
                <a:spcPts val="600"/>
              </a:spcBef>
              <a:spcAft>
                <a:spcPts val="600"/>
              </a:spcAft>
            </a:pPr>
            <a:r>
              <a:rPr lang="es-ES_tradnl" altLang="es-ES_tradnl" sz="1800" b="1" dirty="0">
                <a:solidFill>
                  <a:schemeClr val="tx1">
                    <a:lumMod val="65000"/>
                    <a:lumOff val="35000"/>
                  </a:schemeClr>
                </a:solidFill>
                <a:latin typeface="+mn-lt"/>
              </a:rPr>
              <a:t>4. CONCLUSIONES</a:t>
            </a:r>
          </a:p>
          <a:p>
            <a:pPr marL="11113" lvl="4" indent="0">
              <a:spcBef>
                <a:spcPts val="600"/>
              </a:spcBef>
              <a:spcAft>
                <a:spcPts val="600"/>
              </a:spcAft>
            </a:pPr>
            <a:r>
              <a:rPr lang="es-ES_tradnl" altLang="es-ES_tradnl" sz="1800" b="1" dirty="0">
                <a:solidFill>
                  <a:schemeClr val="tx1">
                    <a:lumMod val="65000"/>
                    <a:lumOff val="35000"/>
                  </a:schemeClr>
                </a:solidFill>
                <a:latin typeface="+mn-lt"/>
              </a:rPr>
              <a:t>5. BIBLIOGRAFÍA</a:t>
            </a:r>
          </a:p>
          <a:p>
            <a:pPr marL="550863" lvl="4" indent="0">
              <a:lnSpc>
                <a:spcPct val="150000"/>
              </a:lnSpc>
            </a:pPr>
            <a:endParaRPr lang="es-ES_tradnl" altLang="es-ES_tradnl" sz="1800" b="1" dirty="0">
              <a:solidFill>
                <a:srgbClr val="FF0000"/>
              </a:solidFill>
            </a:endParaRPr>
          </a:p>
          <a:p>
            <a:pPr marL="93663" lvl="3" indent="0"/>
            <a:endParaRPr lang="es-ES_tradnl" altLang="es-ES_tradnl" sz="1800" b="1" dirty="0"/>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433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194AA05E-8918-72E6-3343-4299C1B51435}"/>
              </a:ext>
            </a:extLst>
          </p:cNvPr>
          <p:cNvSpPr txBox="1"/>
          <p:nvPr/>
        </p:nvSpPr>
        <p:spPr>
          <a:xfrm>
            <a:off x="1101559" y="1757076"/>
            <a:ext cx="9798876" cy="3988912"/>
          </a:xfrm>
          <a:prstGeom prst="rect">
            <a:avLst/>
          </a:prstGeom>
          <a:noFill/>
        </p:spPr>
        <p:txBody>
          <a:bodyPr wrap="square">
            <a:spAutoFit/>
          </a:bodyPr>
          <a:lstStyle/>
          <a:p>
            <a:pPr marL="11113" lvl="2">
              <a:lnSpc>
                <a:spcPct val="150000"/>
              </a:lnSpc>
            </a:pPr>
            <a:r>
              <a:rPr lang="es-ES_tradnl" altLang="es-ES_tradnl" b="1" dirty="0">
                <a:solidFill>
                  <a:schemeClr val="tx1">
                    <a:lumMod val="65000"/>
                    <a:lumOff val="35000"/>
                  </a:schemeClr>
                </a:solidFill>
                <a:highlight>
                  <a:srgbClr val="FDE7F6"/>
                </a:highlight>
              </a:rPr>
              <a:t>2. ESTABILIZACIÓN,  AUTOREGULACIÓN, RECUPERAR LA CONEXIÓN</a:t>
            </a:r>
          </a:p>
          <a:p>
            <a:pPr marL="285750" indent="-285750" algn="just">
              <a:lnSpc>
                <a:spcPct val="150000"/>
              </a:lnSpc>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Objetivo</a:t>
            </a:r>
            <a:r>
              <a:rPr lang="es-ES" dirty="0">
                <a:solidFill>
                  <a:schemeClr val="tx1">
                    <a:lumMod val="65000"/>
                    <a:lumOff val="35000"/>
                  </a:schemeClr>
                </a:solidFill>
                <a:ea typeface="Calibri" panose="020F0502020204030204" pitchFamily="34" charset="0"/>
                <a:cs typeface="Arial" panose="020B0604020202020204" pitchFamily="34" charset="0"/>
              </a:rPr>
              <a:t>: buscar la calma y la seguridad. Se siguen trabajando a lo largo de toda la terapia.</a:t>
            </a:r>
          </a:p>
          <a:p>
            <a:pPr marL="285750" indent="-285750" algn="just">
              <a:lnSpc>
                <a:spcPct val="150000"/>
              </a:lnSpc>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Utilizamos</a:t>
            </a:r>
            <a:r>
              <a:rPr lang="es-ES" dirty="0">
                <a:solidFill>
                  <a:schemeClr val="tx1">
                    <a:lumMod val="65000"/>
                    <a:lumOff val="35000"/>
                  </a:schemeClr>
                </a:solidFill>
                <a:ea typeface="Calibri" panose="020F0502020204030204" pitchFamily="34" charset="0"/>
                <a:cs typeface="Arial" panose="020B0604020202020204" pitchFamily="34" charset="0"/>
              </a:rPr>
              <a:t>: empezamos por regular la respiración, toma de conciencia y relajación.</a:t>
            </a:r>
          </a:p>
          <a:p>
            <a:pPr marL="742950" lvl="1" indent="-285750" algn="just">
              <a:lnSpc>
                <a:spcPct val="150000"/>
              </a:lnSpc>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rPr>
              <a:t>  </a:t>
            </a:r>
            <a:r>
              <a:rPr lang="es-ES" b="1" dirty="0">
                <a:solidFill>
                  <a:schemeClr val="tx1">
                    <a:lumMod val="65000"/>
                    <a:lumOff val="35000"/>
                  </a:schemeClr>
                </a:solidFill>
                <a:ea typeface="Calibri" panose="020F0502020204030204" pitchFamily="34" charset="0"/>
                <a:cs typeface="Arial" panose="020B0604020202020204" pitchFamily="34" charset="0"/>
              </a:rPr>
              <a:t>Mindfulness sensible al trauma, ejercicios sensoriales</a:t>
            </a:r>
            <a:r>
              <a:rPr lang="es-ES" dirty="0">
                <a:solidFill>
                  <a:schemeClr val="tx1">
                    <a:lumMod val="65000"/>
                    <a:lumOff val="35000"/>
                  </a:schemeClr>
                </a:solidFill>
                <a:ea typeface="Calibri" panose="020F0502020204030204" pitchFamily="34" charset="0"/>
                <a:cs typeface="Arial" panose="020B0604020202020204" pitchFamily="34" charset="0"/>
              </a:rPr>
              <a:t>, etc.</a:t>
            </a:r>
          </a:p>
          <a:p>
            <a:pPr marL="846138" lvl="3" indent="-282575" algn="just">
              <a:lnSpc>
                <a:spcPct val="150000"/>
              </a:lnSpc>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Técnicas de respiración consciente: </a:t>
            </a:r>
            <a:r>
              <a:rPr lang="es-ES" dirty="0">
                <a:solidFill>
                  <a:schemeClr val="tx1">
                    <a:lumMod val="65000"/>
                    <a:lumOff val="35000"/>
                  </a:schemeClr>
                </a:solidFill>
                <a:ea typeface="Calibri" panose="020F0502020204030204" pitchFamily="34" charset="0"/>
                <a:cs typeface="Arial" panose="020B0604020202020204" pitchFamily="34" charset="0"/>
              </a:rPr>
              <a:t>diafragmática, alternada, cuadrada…</a:t>
            </a:r>
          </a:p>
          <a:p>
            <a:pPr marL="846138" lvl="3" indent="-282575" algn="just">
              <a:lnSpc>
                <a:spcPct val="150000"/>
              </a:lnSpc>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Técnicas de relajación: </a:t>
            </a:r>
            <a:r>
              <a:rPr lang="es-ES" dirty="0">
                <a:solidFill>
                  <a:schemeClr val="tx1">
                    <a:lumMod val="65000"/>
                    <a:lumOff val="35000"/>
                  </a:schemeClr>
                </a:solidFill>
                <a:ea typeface="Calibri" panose="020F0502020204030204" pitchFamily="34" charset="0"/>
                <a:cs typeface="Arial" panose="020B0604020202020204" pitchFamily="34" charset="0"/>
              </a:rPr>
              <a:t>relajación muscular progresiva de Jacobson, relajación autógena…</a:t>
            </a:r>
          </a:p>
          <a:p>
            <a:pPr marL="846138" lvl="3" indent="-282575" algn="just">
              <a:lnSpc>
                <a:spcPct val="150000"/>
              </a:lnSpc>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Ejercicio físico /yoga/mindfulness/pilates</a:t>
            </a:r>
          </a:p>
          <a:p>
            <a:pPr marL="846138" lvl="3" indent="-282575" algn="just">
              <a:lnSpc>
                <a:spcPct val="150000"/>
              </a:lnSpc>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Plan de acción ante momentos de crisis</a:t>
            </a:r>
          </a:p>
        </p:txBody>
      </p:sp>
    </p:spTree>
    <p:extLst>
      <p:ext uri="{BB962C8B-B14F-4D97-AF65-F5344CB8AC3E}">
        <p14:creationId xmlns:p14="http://schemas.microsoft.com/office/powerpoint/2010/main" val="4034701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B78BBAE3-5A56-531F-6C96-A70004864E8F}"/>
              </a:ext>
            </a:extLst>
          </p:cNvPr>
          <p:cNvSpPr txBox="1">
            <a:spLocks noChangeArrowheads="1"/>
          </p:cNvSpPr>
          <p:nvPr/>
        </p:nvSpPr>
        <p:spPr bwMode="auto">
          <a:xfrm>
            <a:off x="1071268" y="1630034"/>
            <a:ext cx="10049463" cy="4242996"/>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b="1" dirty="0">
                <a:solidFill>
                  <a:schemeClr val="bg2">
                    <a:lumMod val="25000"/>
                  </a:schemeClr>
                </a:solidFill>
                <a:highlight>
                  <a:srgbClr val="FDE7F6"/>
                </a:highlight>
                <a:latin typeface="+mn-lt"/>
                <a:ea typeface="Calibri" panose="020F0502020204030204" pitchFamily="34" charset="0"/>
              </a:rPr>
              <a:t>3. </a:t>
            </a:r>
            <a:r>
              <a:rPr lang="es-ES" b="1" dirty="0">
                <a:solidFill>
                  <a:schemeClr val="tx1">
                    <a:lumMod val="65000"/>
                    <a:lumOff val="35000"/>
                  </a:schemeClr>
                </a:solidFill>
                <a:highlight>
                  <a:srgbClr val="FDE7F6"/>
                </a:highlight>
                <a:latin typeface="+mn-lt"/>
                <a:ea typeface="Calibri" panose="020F0502020204030204" pitchFamily="34" charset="0"/>
              </a:rPr>
              <a:t>LINEA DE VIDA</a:t>
            </a:r>
          </a:p>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cs typeface="Arial" panose="020B0604020202020204" pitchFamily="34" charset="0"/>
              </a:rPr>
              <a:t>En trauma complejo, </a:t>
            </a:r>
            <a:r>
              <a:rPr lang="es-ES" dirty="0">
                <a:solidFill>
                  <a:schemeClr val="tx1">
                    <a:lumMod val="65000"/>
                    <a:lumOff val="35000"/>
                  </a:schemeClr>
                </a:solidFill>
                <a:latin typeface="+mn-lt"/>
                <a:ea typeface="Calibri" panose="020F0502020204030204" pitchFamily="34" charset="0"/>
              </a:rPr>
              <a:t>al haber historia de eventos traumáticos a lo largo de la vida de la persona, es importante realizar la línea de vida para </a:t>
            </a:r>
            <a:r>
              <a:rPr lang="es-ES" b="1" dirty="0">
                <a:solidFill>
                  <a:schemeClr val="tx1">
                    <a:lumMod val="65000"/>
                    <a:lumOff val="35000"/>
                  </a:schemeClr>
                </a:solidFill>
                <a:latin typeface="+mn-lt"/>
                <a:ea typeface="Calibri" panose="020F0502020204030204" pitchFamily="34" charset="0"/>
              </a:rPr>
              <a:t>estructurar e integrar el discurso</a:t>
            </a:r>
            <a:r>
              <a:rPr lang="es-ES" dirty="0">
                <a:solidFill>
                  <a:schemeClr val="tx1">
                    <a:lumMod val="65000"/>
                    <a:lumOff val="35000"/>
                  </a:schemeClr>
                </a:solidFill>
                <a:latin typeface="+mn-lt"/>
                <a:ea typeface="Calibri" panose="020F0502020204030204" pitchFamily="34" charset="0"/>
              </a:rPr>
              <a:t> y para poder trabajar posteriormente con los recuerdos. </a:t>
            </a:r>
          </a:p>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Al dividir la línea de vida en tres tramos (infancia / adolescencia /edad adulta) podemos detectar patrones de conducta, recuerdos traumáticos, defensas, perfiles familiares, etc.</a:t>
            </a:r>
          </a:p>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Hacemos una línea de vida separada sobre relaciones de pareja y otra con el resto de su vida.</a:t>
            </a:r>
          </a:p>
          <a:p>
            <a:pPr marL="285750" indent="-285750" algn="just">
              <a:lnSpc>
                <a:spcPct val="150000"/>
              </a:lnSpc>
              <a:spcAft>
                <a:spcPts val="800"/>
              </a:spcAft>
              <a:buFont typeface="Arial" panose="020B0604020202020204" pitchFamily="34" charset="0"/>
              <a:buChar char="•"/>
            </a:pPr>
            <a:r>
              <a:rPr lang="es-ES" altLang="es-ES_tradnl" dirty="0">
                <a:solidFill>
                  <a:schemeClr val="tx1">
                    <a:lumMod val="65000"/>
                    <a:lumOff val="35000"/>
                  </a:schemeClr>
                </a:solidFill>
                <a:latin typeface="+mn-lt"/>
              </a:rPr>
              <a:t>Presenta recuerdos traumáticos muy relacionados con la relación de maltrato anterior y con situaciones de su infancia.</a:t>
            </a:r>
            <a:endParaRPr lang="es-ES_tradnl" altLang="es-ES_tradnl" dirty="0">
              <a:solidFill>
                <a:schemeClr val="tx1">
                  <a:lumMod val="65000"/>
                  <a:lumOff val="35000"/>
                </a:schemeClr>
              </a:solidFill>
              <a:latin typeface="+mn-lt"/>
            </a:endParaRPr>
          </a:p>
          <a:p>
            <a:pPr marL="285750" indent="-285750">
              <a:buClr>
                <a:srgbClr val="003847"/>
              </a:buClr>
              <a:buFontTx/>
              <a:buChar char="-"/>
            </a:pPr>
            <a:endParaRPr lang="es-ES_tradnl" altLang="es-ES_tradnl" dirty="0"/>
          </a:p>
        </p:txBody>
      </p:sp>
    </p:spTree>
    <p:extLst>
      <p:ext uri="{BB962C8B-B14F-4D97-AF65-F5344CB8AC3E}">
        <p14:creationId xmlns:p14="http://schemas.microsoft.com/office/powerpoint/2010/main" val="498243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B78BBAE3-5A56-531F-6C96-A70004864E8F}"/>
              </a:ext>
            </a:extLst>
          </p:cNvPr>
          <p:cNvSpPr txBox="1">
            <a:spLocks noChangeArrowheads="1"/>
          </p:cNvSpPr>
          <p:nvPr/>
        </p:nvSpPr>
        <p:spPr bwMode="auto">
          <a:xfrm>
            <a:off x="858022" y="1271582"/>
            <a:ext cx="10475955" cy="5047869"/>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b="1" dirty="0">
                <a:solidFill>
                  <a:schemeClr val="tx1">
                    <a:lumMod val="65000"/>
                    <a:lumOff val="35000"/>
                  </a:schemeClr>
                </a:solidFill>
                <a:highlight>
                  <a:srgbClr val="FDE7F6"/>
                </a:highlight>
                <a:latin typeface="+mn-lt"/>
                <a:ea typeface="Calibri" panose="020F0502020204030204" pitchFamily="34" charset="0"/>
              </a:rPr>
              <a:t>4</a:t>
            </a:r>
            <a:r>
              <a:rPr lang="es-ES" dirty="0">
                <a:solidFill>
                  <a:schemeClr val="tx1">
                    <a:lumMod val="65000"/>
                    <a:lumOff val="35000"/>
                  </a:schemeClr>
                </a:solidFill>
                <a:highlight>
                  <a:srgbClr val="FDE7F6"/>
                </a:highlight>
                <a:latin typeface="+mn-lt"/>
                <a:ea typeface="Calibri" panose="020F0502020204030204" pitchFamily="34" charset="0"/>
              </a:rPr>
              <a:t>. </a:t>
            </a:r>
            <a:r>
              <a:rPr lang="es-ES" b="1" dirty="0">
                <a:solidFill>
                  <a:schemeClr val="tx1">
                    <a:lumMod val="65000"/>
                    <a:lumOff val="35000"/>
                  </a:schemeClr>
                </a:solidFill>
                <a:highlight>
                  <a:srgbClr val="FDE7F6"/>
                </a:highlight>
                <a:latin typeface="+mn-lt"/>
                <a:ea typeface="Calibri" panose="020F0502020204030204" pitchFamily="34" charset="0"/>
              </a:rPr>
              <a:t>MANEJO DE LA ANSIEDAD Y EL PÁNICO</a:t>
            </a:r>
          </a:p>
          <a:p>
            <a:pPr marL="0" indent="0"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   </a:t>
            </a:r>
            <a:r>
              <a:rPr lang="es-ES" b="1" dirty="0">
                <a:solidFill>
                  <a:schemeClr val="tx1">
                    <a:lumMod val="65000"/>
                    <a:lumOff val="35000"/>
                  </a:schemeClr>
                </a:solidFill>
                <a:latin typeface="+mn-lt"/>
                <a:ea typeface="Calibri" panose="020F0502020204030204" pitchFamily="34" charset="0"/>
              </a:rPr>
              <a:t>Objetivo</a:t>
            </a:r>
            <a:r>
              <a:rPr lang="es-ES" dirty="0">
                <a:solidFill>
                  <a:schemeClr val="tx1">
                    <a:lumMod val="65000"/>
                    <a:lumOff val="35000"/>
                  </a:schemeClr>
                </a:solidFill>
                <a:latin typeface="+mn-lt"/>
                <a:ea typeface="Calibri" panose="020F0502020204030204" pitchFamily="34" charset="0"/>
              </a:rPr>
              <a:t>: reducir la sintomatología asociada a la ansiedad</a:t>
            </a:r>
          </a:p>
          <a:p>
            <a:pPr marL="0" indent="0" algn="just">
              <a:lnSpc>
                <a:spcPct val="150000"/>
              </a:lnSpc>
              <a:spcAft>
                <a:spcPts val="800"/>
              </a:spcAft>
            </a:pPr>
            <a:r>
              <a:rPr lang="es-ES" b="1" dirty="0">
                <a:solidFill>
                  <a:schemeClr val="tx1">
                    <a:lumMod val="65000"/>
                    <a:lumOff val="35000"/>
                  </a:schemeClr>
                </a:solidFill>
                <a:latin typeface="+mn-lt"/>
                <a:ea typeface="Calibri" panose="020F0502020204030204" pitchFamily="34" charset="0"/>
              </a:rPr>
              <a:t>- Utilizamos</a:t>
            </a:r>
            <a:r>
              <a:rPr lang="es-ES" dirty="0">
                <a:solidFill>
                  <a:schemeClr val="tx1">
                    <a:lumMod val="65000"/>
                    <a:lumOff val="35000"/>
                  </a:schemeClr>
                </a:solidFill>
                <a:latin typeface="+mn-lt"/>
                <a:ea typeface="Calibri" panose="020F0502020204030204" pitchFamily="34" charset="0"/>
              </a:rPr>
              <a:t>: herramientas cognitivas, </a:t>
            </a:r>
            <a:r>
              <a:rPr lang="es-ES" dirty="0" err="1">
                <a:solidFill>
                  <a:schemeClr val="tx1">
                    <a:lumMod val="65000"/>
                    <a:lumOff val="35000"/>
                  </a:schemeClr>
                </a:solidFill>
                <a:latin typeface="+mn-lt"/>
                <a:ea typeface="Calibri" panose="020F0502020204030204" pitchFamily="34" charset="0"/>
              </a:rPr>
              <a:t>defusión</a:t>
            </a:r>
            <a:r>
              <a:rPr lang="es-ES" dirty="0">
                <a:solidFill>
                  <a:schemeClr val="tx1">
                    <a:lumMod val="65000"/>
                    <a:lumOff val="35000"/>
                  </a:schemeClr>
                </a:solidFill>
                <a:latin typeface="+mn-lt"/>
                <a:ea typeface="Calibri" panose="020F0502020204030204" pitchFamily="34" charset="0"/>
              </a:rPr>
              <a:t> cognitiva (aceptación y compromiso), atención plena en el presente, exposición en imaginación, conductas de seguridad y de evitación, exposición en vivo, sistema de alarma del SN.</a:t>
            </a:r>
          </a:p>
          <a:p>
            <a:pPr marL="669925" indent="-317500" algn="just">
              <a:spcAft>
                <a:spcPts val="800"/>
              </a:spcAft>
              <a:buFontTx/>
              <a:buChar char="-"/>
            </a:pPr>
            <a:r>
              <a:rPr lang="es-ES" dirty="0">
                <a:solidFill>
                  <a:schemeClr val="tx1">
                    <a:lumMod val="65000"/>
                    <a:lumOff val="35000"/>
                  </a:schemeClr>
                </a:solidFill>
                <a:latin typeface="+mn-lt"/>
                <a:ea typeface="Calibri" panose="020F0502020204030204" pitchFamily="34" charset="0"/>
              </a:rPr>
              <a:t>Se realiza una </a:t>
            </a:r>
            <a:r>
              <a:rPr lang="es-ES" b="1" dirty="0">
                <a:solidFill>
                  <a:schemeClr val="tx1">
                    <a:lumMod val="65000"/>
                    <a:lumOff val="35000"/>
                  </a:schemeClr>
                </a:solidFill>
                <a:latin typeface="+mn-lt"/>
                <a:ea typeface="Calibri" panose="020F0502020204030204" pitchFamily="34" charset="0"/>
              </a:rPr>
              <a:t>jerarquía de exposición </a:t>
            </a:r>
            <a:r>
              <a:rPr lang="es-ES" dirty="0">
                <a:solidFill>
                  <a:schemeClr val="tx1">
                    <a:lumMod val="65000"/>
                    <a:lumOff val="35000"/>
                  </a:schemeClr>
                </a:solidFill>
                <a:latin typeface="+mn-lt"/>
                <a:ea typeface="Calibri" panose="020F0502020204030204" pitchFamily="34" charset="0"/>
              </a:rPr>
              <a:t>una vez nos hemos asegurado de que la paciente cuenta con los </a:t>
            </a:r>
            <a:r>
              <a:rPr lang="es-ES" b="1" dirty="0">
                <a:solidFill>
                  <a:schemeClr val="tx1">
                    <a:lumMod val="65000"/>
                    <a:lumOff val="35000"/>
                  </a:schemeClr>
                </a:solidFill>
                <a:latin typeface="+mn-lt"/>
                <a:ea typeface="Calibri" panose="020F0502020204030204" pitchFamily="34" charset="0"/>
              </a:rPr>
              <a:t>recursos necesarios </a:t>
            </a:r>
            <a:r>
              <a:rPr lang="es-ES" dirty="0">
                <a:solidFill>
                  <a:schemeClr val="tx1">
                    <a:lumMod val="65000"/>
                    <a:lumOff val="35000"/>
                  </a:schemeClr>
                </a:solidFill>
                <a:latin typeface="+mn-lt"/>
                <a:ea typeface="Calibri" panose="020F0502020204030204" pitchFamily="34" charset="0"/>
              </a:rPr>
              <a:t>y está preparada para ir exponiéndose.</a:t>
            </a:r>
          </a:p>
          <a:p>
            <a:pPr marL="669925" indent="-317500" algn="just">
              <a:spcAft>
                <a:spcPts val="800"/>
              </a:spcAft>
              <a:buFontTx/>
              <a:buChar char="-"/>
            </a:pPr>
            <a:r>
              <a:rPr lang="es-ES" dirty="0">
                <a:solidFill>
                  <a:schemeClr val="tx1">
                    <a:lumMod val="65000"/>
                    <a:lumOff val="35000"/>
                  </a:schemeClr>
                </a:solidFill>
                <a:latin typeface="+mn-lt"/>
                <a:ea typeface="Calibri" panose="020F0502020204030204" pitchFamily="34" charset="0"/>
              </a:rPr>
              <a:t>Se favorece la </a:t>
            </a:r>
            <a:r>
              <a:rPr lang="es-ES" b="1" dirty="0">
                <a:solidFill>
                  <a:schemeClr val="tx1">
                    <a:lumMod val="65000"/>
                    <a:lumOff val="35000"/>
                  </a:schemeClr>
                </a:solidFill>
                <a:latin typeface="+mn-lt"/>
                <a:ea typeface="Calibri" panose="020F0502020204030204" pitchFamily="34" charset="0"/>
              </a:rPr>
              <a:t>conexión con el presente </a:t>
            </a:r>
            <a:r>
              <a:rPr lang="es-ES" dirty="0">
                <a:solidFill>
                  <a:schemeClr val="tx1">
                    <a:lumMod val="65000"/>
                    <a:lumOff val="35000"/>
                  </a:schemeClr>
                </a:solidFill>
                <a:latin typeface="+mn-lt"/>
                <a:ea typeface="Calibri" panose="020F0502020204030204" pitchFamily="34" charset="0"/>
              </a:rPr>
              <a:t>y el anclaje con herramientas compasivas como el </a:t>
            </a:r>
            <a:r>
              <a:rPr lang="es-ES" b="1" dirty="0">
                <a:solidFill>
                  <a:schemeClr val="tx1">
                    <a:lumMod val="65000"/>
                    <a:lumOff val="35000"/>
                  </a:schemeClr>
                </a:solidFill>
                <a:latin typeface="+mn-lt"/>
                <a:ea typeface="Calibri" panose="020F0502020204030204" pitchFamily="34" charset="0"/>
              </a:rPr>
              <a:t>mindfulness.</a:t>
            </a:r>
          </a:p>
          <a:p>
            <a:pPr marL="669925" indent="-317500" algn="just">
              <a:spcAft>
                <a:spcPts val="800"/>
              </a:spcAft>
              <a:buFontTx/>
              <a:buChar char="-"/>
            </a:pPr>
            <a:r>
              <a:rPr lang="es-ES" dirty="0">
                <a:solidFill>
                  <a:schemeClr val="tx1">
                    <a:lumMod val="65000"/>
                    <a:lumOff val="35000"/>
                  </a:schemeClr>
                </a:solidFill>
                <a:latin typeface="+mn-lt"/>
                <a:ea typeface="Calibri" panose="020F0502020204030204" pitchFamily="34" charset="0"/>
              </a:rPr>
              <a:t>Responde muy bien al tratamiento a lo largo de las sesiones (era punta del iceberg).</a:t>
            </a:r>
          </a:p>
          <a:p>
            <a:pPr marL="669925" indent="-317500" algn="just">
              <a:spcAft>
                <a:spcPts val="800"/>
              </a:spcAft>
              <a:buFontTx/>
              <a:buChar char="-"/>
            </a:pPr>
            <a:r>
              <a:rPr lang="es-ES" dirty="0">
                <a:solidFill>
                  <a:schemeClr val="tx1">
                    <a:lumMod val="65000"/>
                    <a:lumOff val="35000"/>
                  </a:schemeClr>
                </a:solidFill>
                <a:latin typeface="+mn-lt"/>
                <a:ea typeface="Calibri" panose="020F0502020204030204" pitchFamily="34" charset="0"/>
              </a:rPr>
              <a:t>Cuando hemos trabajado la sintomatología y se ha reducido considerablemente, empezamos a aproximarnos al trabajo con el trauma y a relacionarlo con la sintomatología.</a:t>
            </a:r>
          </a:p>
          <a:p>
            <a:pPr marL="1763712" lvl="3" indent="-342900" algn="just">
              <a:lnSpc>
                <a:spcPct val="150000"/>
              </a:lnSpc>
              <a:buFont typeface="Symbol" panose="05050102010706020507" pitchFamily="18" charset="2"/>
              <a:buChar char=""/>
            </a:pPr>
            <a:endParaRPr lang="es-ES" sz="1600" dirty="0">
              <a:effectLst/>
              <a:ea typeface="Calibri" panose="020F0502020204030204" pitchFamily="34" charset="0"/>
            </a:endParaRPr>
          </a:p>
          <a:p>
            <a:pPr marL="1420812" lvl="3" indent="0" algn="just">
              <a:lnSpc>
                <a:spcPct val="150000"/>
              </a:lnSpc>
            </a:pPr>
            <a:endParaRPr lang="es-ES_tradnl" altLang="es-ES_tradnl" dirty="0"/>
          </a:p>
          <a:p>
            <a:pPr marL="285750" indent="-285750">
              <a:buClr>
                <a:srgbClr val="003847"/>
              </a:buClr>
              <a:buFontTx/>
              <a:buChar char="-"/>
            </a:pPr>
            <a:endParaRPr lang="es-ES_tradnl" altLang="es-ES_tradnl" dirty="0"/>
          </a:p>
        </p:txBody>
      </p:sp>
    </p:spTree>
    <p:extLst>
      <p:ext uri="{BB962C8B-B14F-4D97-AF65-F5344CB8AC3E}">
        <p14:creationId xmlns:p14="http://schemas.microsoft.com/office/powerpoint/2010/main" val="1187584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194AA05E-8918-72E6-3343-4299C1B51435}"/>
              </a:ext>
            </a:extLst>
          </p:cNvPr>
          <p:cNvSpPr txBox="1"/>
          <p:nvPr/>
        </p:nvSpPr>
        <p:spPr>
          <a:xfrm>
            <a:off x="925347" y="1389347"/>
            <a:ext cx="10341305" cy="4724370"/>
          </a:xfrm>
          <a:prstGeom prst="rect">
            <a:avLst/>
          </a:prstGeom>
          <a:noFill/>
        </p:spPr>
        <p:txBody>
          <a:bodyPr wrap="square">
            <a:spAutoFit/>
          </a:bodyPr>
          <a:lstStyle/>
          <a:p>
            <a:pPr marL="0" indent="0" algn="just">
              <a:lnSpc>
                <a:spcPct val="150000"/>
              </a:lnSpc>
              <a:spcAft>
                <a:spcPts val="800"/>
              </a:spcAft>
            </a:pPr>
            <a:r>
              <a:rPr lang="es-ES" b="1" dirty="0">
                <a:solidFill>
                  <a:schemeClr val="tx1">
                    <a:lumMod val="65000"/>
                    <a:lumOff val="35000"/>
                  </a:schemeClr>
                </a:solidFill>
                <a:ea typeface="Calibri" panose="020F0502020204030204" pitchFamily="34" charset="0"/>
                <a:cs typeface="Arial" panose="020B0604020202020204" pitchFamily="34" charset="0"/>
              </a:rPr>
              <a:t>5</a:t>
            </a:r>
            <a:r>
              <a:rPr lang="es-ES" dirty="0">
                <a:solidFill>
                  <a:schemeClr val="tx1">
                    <a:lumMod val="65000"/>
                    <a:lumOff val="35000"/>
                  </a:schemeClr>
                </a:solidFill>
                <a:ea typeface="Calibri" panose="020F0502020204030204" pitchFamily="34" charset="0"/>
                <a:cs typeface="Arial" panose="020B0604020202020204" pitchFamily="34" charset="0"/>
              </a:rPr>
              <a:t>. </a:t>
            </a:r>
            <a:r>
              <a:rPr lang="es-ES" b="1" dirty="0">
                <a:solidFill>
                  <a:schemeClr val="tx1">
                    <a:lumMod val="65000"/>
                    <a:lumOff val="35000"/>
                  </a:schemeClr>
                </a:solidFill>
                <a:highlight>
                  <a:srgbClr val="FDE7F6"/>
                </a:highlight>
                <a:ea typeface="Calibri" panose="020F0502020204030204" pitchFamily="34" charset="0"/>
                <a:cs typeface="Arial" panose="020B0604020202020204" pitchFamily="34" charset="0"/>
              </a:rPr>
              <a:t>GESTIÓN Y REGULACIÓN EMOCIONAL </a:t>
            </a:r>
          </a:p>
          <a:p>
            <a:pPr marL="0" indent="0" algn="just">
              <a:lnSpc>
                <a:spcPct val="150000"/>
              </a:lnSpc>
              <a:spcAft>
                <a:spcPts val="800"/>
              </a:spcAft>
            </a:pPr>
            <a:r>
              <a:rPr lang="es-ES" b="1" dirty="0">
                <a:solidFill>
                  <a:schemeClr val="tx1">
                    <a:lumMod val="65000"/>
                    <a:lumOff val="35000"/>
                  </a:schemeClr>
                </a:solidFill>
                <a:ea typeface="Calibri" panose="020F0502020204030204" pitchFamily="34" charset="0"/>
                <a:cs typeface="Arial" panose="020B0604020202020204" pitchFamily="34" charset="0"/>
              </a:rPr>
              <a:t>Objetivo</a:t>
            </a:r>
            <a:r>
              <a:rPr lang="es-ES" dirty="0">
                <a:solidFill>
                  <a:schemeClr val="tx1">
                    <a:lumMod val="65000"/>
                    <a:lumOff val="35000"/>
                  </a:schemeClr>
                </a:solidFill>
                <a:ea typeface="Calibri" panose="020F0502020204030204" pitchFamily="34" charset="0"/>
                <a:cs typeface="Arial" panose="020B0604020202020204" pitchFamily="34" charset="0"/>
              </a:rPr>
              <a:t>: psicoeducación, reestructuración, expresión emocional.</a:t>
            </a:r>
          </a:p>
          <a:p>
            <a:pPr algn="just">
              <a:lnSpc>
                <a:spcPct val="150000"/>
              </a:lnSpc>
              <a:spcAft>
                <a:spcPts val="800"/>
              </a:spcAft>
            </a:pPr>
            <a:r>
              <a:rPr lang="es-ES" b="1" dirty="0">
                <a:solidFill>
                  <a:schemeClr val="tx1">
                    <a:lumMod val="65000"/>
                    <a:lumOff val="35000"/>
                  </a:schemeClr>
                </a:solidFill>
                <a:ea typeface="Calibri" panose="020F0502020204030204" pitchFamily="34" charset="0"/>
                <a:cs typeface="Arial" panose="020B0604020202020204" pitchFamily="34" charset="0"/>
              </a:rPr>
              <a:t>Utilizamos</a:t>
            </a:r>
            <a:r>
              <a:rPr lang="es-ES" dirty="0">
                <a:solidFill>
                  <a:schemeClr val="tx1">
                    <a:lumMod val="65000"/>
                    <a:lumOff val="35000"/>
                  </a:schemeClr>
                </a:solidFill>
                <a:ea typeface="Calibri" panose="020F0502020204030204" pitchFamily="34" charset="0"/>
                <a:cs typeface="Arial" panose="020B0604020202020204" pitchFamily="34" charset="0"/>
              </a:rPr>
              <a:t>: psicoeducación, </a:t>
            </a:r>
            <a:r>
              <a:rPr lang="es-ES" b="1" dirty="0">
                <a:solidFill>
                  <a:schemeClr val="tx1">
                    <a:lumMod val="65000"/>
                    <a:lumOff val="35000"/>
                  </a:schemeClr>
                </a:solidFill>
                <a:ea typeface="Calibri" panose="020F0502020204030204" pitchFamily="34" charset="0"/>
                <a:cs typeface="Arial" panose="020B0604020202020204" pitchFamily="34" charset="0"/>
              </a:rPr>
              <a:t>terapia narrativa, tarjetas de Anabel González sobre estados emocionales. </a:t>
            </a:r>
            <a:endParaRPr lang="es-ES" dirty="0">
              <a:solidFill>
                <a:schemeClr val="tx1">
                  <a:lumMod val="65000"/>
                  <a:lumOff val="35000"/>
                </a:schemeClr>
              </a:solidFill>
              <a:ea typeface="Calibri" panose="020F0502020204030204" pitchFamily="34" charset="0"/>
              <a:cs typeface="Arial" panose="020B0604020202020204" pitchFamily="34" charset="0"/>
            </a:endParaRPr>
          </a:p>
          <a:p>
            <a:pPr marL="539750" lvl="3" indent="-282575" algn="just">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Trabajar la culpa: </a:t>
            </a:r>
            <a:r>
              <a:rPr lang="es-ES" dirty="0">
                <a:solidFill>
                  <a:schemeClr val="tx1">
                    <a:lumMod val="65000"/>
                    <a:lumOff val="35000"/>
                  </a:schemeClr>
                </a:solidFill>
                <a:ea typeface="Calibri" panose="020F0502020204030204" pitchFamily="34" charset="0"/>
                <a:cs typeface="Arial" panose="020B0604020202020204" pitchFamily="34" charset="0"/>
              </a:rPr>
              <a:t>utilizamos técnicas narrativas, carta a sí misma, autocompasión, toma de perspectiva, observar a esa niña, diálogo interno.</a:t>
            </a:r>
          </a:p>
          <a:p>
            <a:pPr marL="539750" lvl="3" indent="-282575" algn="just">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Trabajar la vergüenza: </a:t>
            </a:r>
            <a:r>
              <a:rPr lang="es-ES" dirty="0">
                <a:solidFill>
                  <a:schemeClr val="tx1">
                    <a:lumMod val="65000"/>
                    <a:lumOff val="35000"/>
                  </a:schemeClr>
                </a:solidFill>
                <a:ea typeface="Calibri" panose="020F0502020204030204" pitchFamily="34" charset="0"/>
                <a:cs typeface="Arial" panose="020B0604020202020204" pitchFamily="34" charset="0"/>
              </a:rPr>
              <a:t>mediante validación y exposición. Reconocerla en el cuerpo. Aumenta al ser consciente de los abusos, pero poco a poco se va regulando.</a:t>
            </a:r>
          </a:p>
          <a:p>
            <a:pPr marL="539750" lvl="3" indent="-282575" algn="just">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Trabajar la tristeza y el vacío: </a:t>
            </a:r>
            <a:r>
              <a:rPr lang="es-ES" dirty="0">
                <a:solidFill>
                  <a:schemeClr val="tx1">
                    <a:lumMod val="65000"/>
                    <a:lumOff val="35000"/>
                  </a:schemeClr>
                </a:solidFill>
                <a:ea typeface="Calibri" panose="020F0502020204030204" pitchFamily="34" charset="0"/>
                <a:cs typeface="Arial" panose="020B0604020202020204" pitchFamily="34" charset="0"/>
              </a:rPr>
              <a:t>cuando hay un periodo de hiperactivación prolongado, es normal que una vez disminuya la ansiedad, aparezcan emociones que estaban camufladas y se produzca el efecto contrario. Activación conductual. Autocuidado. </a:t>
            </a:r>
          </a:p>
          <a:p>
            <a:pPr marL="539750" lvl="3" indent="-282575" algn="just">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Trabajar el asco: </a:t>
            </a:r>
            <a:r>
              <a:rPr lang="es-ES" dirty="0">
                <a:solidFill>
                  <a:schemeClr val="tx1">
                    <a:lumMod val="65000"/>
                    <a:lumOff val="35000"/>
                  </a:schemeClr>
                </a:solidFill>
                <a:ea typeface="Calibri" panose="020F0502020204030204" pitchFamily="34" charset="0"/>
                <a:cs typeface="Arial" panose="020B0604020202020204" pitchFamily="34" charset="0"/>
              </a:rPr>
              <a:t>ve el sexo cómo algo negativo, tiene sensaciones físicas de asco, y cuando es consciente de los abusos y de las prácticas sexuales que hacía con su expareja es cuando más lo experimenta.</a:t>
            </a:r>
          </a:p>
        </p:txBody>
      </p:sp>
    </p:spTree>
    <p:extLst>
      <p:ext uri="{BB962C8B-B14F-4D97-AF65-F5344CB8AC3E}">
        <p14:creationId xmlns:p14="http://schemas.microsoft.com/office/powerpoint/2010/main" val="3858345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194AA05E-8918-72E6-3343-4299C1B51435}"/>
              </a:ext>
            </a:extLst>
          </p:cNvPr>
          <p:cNvSpPr txBox="1"/>
          <p:nvPr/>
        </p:nvSpPr>
        <p:spPr>
          <a:xfrm>
            <a:off x="833499" y="1219412"/>
            <a:ext cx="10525002" cy="4960332"/>
          </a:xfrm>
          <a:prstGeom prst="rect">
            <a:avLst/>
          </a:prstGeom>
          <a:noFill/>
        </p:spPr>
        <p:txBody>
          <a:bodyPr wrap="square">
            <a:spAutoFit/>
          </a:bodyPr>
          <a:lstStyle/>
          <a:p>
            <a:pPr marL="0" indent="0" algn="just">
              <a:lnSpc>
                <a:spcPct val="150000"/>
              </a:lnSpc>
              <a:spcAft>
                <a:spcPts val="800"/>
              </a:spcAft>
            </a:pPr>
            <a:r>
              <a:rPr lang="es-ES" b="1" dirty="0">
                <a:solidFill>
                  <a:schemeClr val="tx1">
                    <a:lumMod val="65000"/>
                    <a:lumOff val="35000"/>
                  </a:schemeClr>
                </a:solidFill>
                <a:ea typeface="Calibri" panose="020F0502020204030204" pitchFamily="34" charset="0"/>
                <a:cs typeface="Arial" panose="020B0604020202020204" pitchFamily="34" charset="0"/>
              </a:rPr>
              <a:t>6</a:t>
            </a:r>
            <a:r>
              <a:rPr lang="es-ES" dirty="0">
                <a:solidFill>
                  <a:schemeClr val="tx1">
                    <a:lumMod val="65000"/>
                    <a:lumOff val="35000"/>
                  </a:schemeClr>
                </a:solidFill>
                <a:ea typeface="Calibri" panose="020F0502020204030204" pitchFamily="34" charset="0"/>
                <a:cs typeface="Arial" panose="020B0604020202020204" pitchFamily="34" charset="0"/>
              </a:rPr>
              <a:t>. </a:t>
            </a:r>
            <a:r>
              <a:rPr lang="es-ES" b="1" dirty="0">
                <a:solidFill>
                  <a:schemeClr val="tx1">
                    <a:lumMod val="65000"/>
                    <a:lumOff val="35000"/>
                  </a:schemeClr>
                </a:solidFill>
                <a:highlight>
                  <a:srgbClr val="FDE7F6"/>
                </a:highlight>
                <a:ea typeface="Calibri" panose="020F0502020204030204" pitchFamily="34" charset="0"/>
                <a:cs typeface="Arial" panose="020B0604020202020204" pitchFamily="34" charset="0"/>
              </a:rPr>
              <a:t>IDENTIFICAR Y TRABAJAR SISTEMAS DE PROTECCIÓN</a:t>
            </a:r>
          </a:p>
          <a:p>
            <a:pPr marL="285750" indent="-285750" algn="just">
              <a:lnSpc>
                <a:spcPct val="150000"/>
              </a:lnSpc>
              <a:spcAft>
                <a:spcPts val="800"/>
              </a:spcAft>
              <a:buFontTx/>
              <a:buChar char="-"/>
            </a:pPr>
            <a:r>
              <a:rPr lang="es-ES" b="1" dirty="0">
                <a:solidFill>
                  <a:schemeClr val="tx1">
                    <a:lumMod val="65000"/>
                    <a:lumOff val="35000"/>
                  </a:schemeClr>
                </a:solidFill>
                <a:ea typeface="Calibri" panose="020F0502020204030204" pitchFamily="34" charset="0"/>
                <a:cs typeface="Arial" panose="020B0604020202020204" pitchFamily="34" charset="0"/>
              </a:rPr>
              <a:t>Objetivo</a:t>
            </a:r>
            <a:r>
              <a:rPr lang="es-ES" dirty="0">
                <a:solidFill>
                  <a:schemeClr val="tx1">
                    <a:lumMod val="65000"/>
                    <a:lumOff val="35000"/>
                  </a:schemeClr>
                </a:solidFill>
                <a:ea typeface="Calibri" panose="020F0502020204030204" pitchFamily="34" charset="0"/>
                <a:cs typeface="Arial" panose="020B0604020202020204" pitchFamily="34" charset="0"/>
              </a:rPr>
              <a:t>: psicoeducación, defensas, identidad, mecanismos de protección, creencias.</a:t>
            </a:r>
          </a:p>
          <a:p>
            <a:pPr marL="285750" indent="-285750" algn="just">
              <a:lnSpc>
                <a:spcPct val="150000"/>
              </a:lnSpc>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rPr>
              <a:t>Trabajamos mediante las </a:t>
            </a:r>
            <a:r>
              <a:rPr lang="es-ES" b="1" dirty="0">
                <a:solidFill>
                  <a:schemeClr val="tx1">
                    <a:lumMod val="65000"/>
                    <a:lumOff val="35000"/>
                  </a:schemeClr>
                </a:solidFill>
                <a:ea typeface="Calibri" panose="020F0502020204030204" pitchFamily="34" charset="0"/>
                <a:cs typeface="Arial" panose="020B0604020202020204" pitchFamily="34" charset="0"/>
              </a:rPr>
              <a:t>tarjetas de </a:t>
            </a:r>
            <a:r>
              <a:rPr lang="es-ES" b="1" i="1" dirty="0">
                <a:solidFill>
                  <a:schemeClr val="tx1">
                    <a:lumMod val="65000"/>
                    <a:lumOff val="35000"/>
                  </a:schemeClr>
                </a:solidFill>
                <a:ea typeface="Calibri" panose="020F0502020204030204" pitchFamily="34" charset="0"/>
                <a:cs typeface="Arial" panose="020B0604020202020204" pitchFamily="34" charset="0"/>
              </a:rPr>
              <a:t>Anabel González </a:t>
            </a:r>
            <a:r>
              <a:rPr lang="es-ES" dirty="0">
                <a:solidFill>
                  <a:schemeClr val="tx1">
                    <a:lumMod val="65000"/>
                    <a:lumOff val="35000"/>
                  </a:schemeClr>
                </a:solidFill>
                <a:ea typeface="Calibri" panose="020F0502020204030204" pitchFamily="34" charset="0"/>
                <a:cs typeface="Arial" panose="020B0604020202020204" pitchFamily="34" charset="0"/>
              </a:rPr>
              <a:t>basadas en el libro de trauma complejo </a:t>
            </a:r>
            <a:r>
              <a:rPr lang="es-ES" b="1" i="1" dirty="0">
                <a:solidFill>
                  <a:schemeClr val="tx1">
                    <a:lumMod val="65000"/>
                    <a:lumOff val="35000"/>
                  </a:schemeClr>
                </a:solidFill>
                <a:ea typeface="Calibri" panose="020F0502020204030204" pitchFamily="34" charset="0"/>
                <a:cs typeface="Arial" panose="020B0604020202020204" pitchFamily="34" charset="0"/>
              </a:rPr>
              <a:t>“No soy yo”:</a:t>
            </a:r>
            <a:endParaRPr lang="es-ES" b="1" dirty="0">
              <a:solidFill>
                <a:schemeClr val="tx1">
                  <a:lumMod val="65000"/>
                  <a:lumOff val="35000"/>
                </a:schemeClr>
              </a:solidFill>
              <a:ea typeface="Calibri" panose="020F0502020204030204" pitchFamily="34" charset="0"/>
              <a:cs typeface="Arial" panose="020B0604020202020204" pitchFamily="34" charset="0"/>
            </a:endParaRP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rPr>
              <a:t>“Es culpa de…” </a:t>
            </a: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 </a:t>
            </a:r>
            <a:r>
              <a:rPr lang="es-ES" dirty="0">
                <a:solidFill>
                  <a:schemeClr val="tx1">
                    <a:lumMod val="65000"/>
                    <a:lumOff val="35000"/>
                  </a:schemeClr>
                </a:solidFill>
                <a:ea typeface="Calibri" panose="020F0502020204030204" pitchFamily="34" charset="0"/>
                <a:cs typeface="Arial" panose="020B0604020202020204" pitchFamily="34" charset="0"/>
              </a:rPr>
              <a:t>acuso 		- “No te acerques” </a:t>
            </a: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 no te dejo entrar</a:t>
            </a:r>
            <a:endParaRPr lang="es-ES" dirty="0">
              <a:solidFill>
                <a:schemeClr val="tx1">
                  <a:lumMod val="65000"/>
                  <a:lumOff val="35000"/>
                </a:schemeClr>
              </a:solidFill>
              <a:ea typeface="Calibri" panose="020F0502020204030204" pitchFamily="34" charset="0"/>
              <a:cs typeface="Arial" panose="020B0604020202020204" pitchFamily="34" charset="0"/>
            </a:endParaRP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rPr>
              <a:t>“Yo puedo” </a:t>
            </a: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 </a:t>
            </a:r>
            <a:r>
              <a:rPr lang="es-ES" dirty="0">
                <a:solidFill>
                  <a:schemeClr val="tx1">
                    <a:lumMod val="65000"/>
                    <a:lumOff val="35000"/>
                  </a:schemeClr>
                </a:solidFill>
                <a:ea typeface="Calibri" panose="020F0502020204030204" pitchFamily="34" charset="0"/>
                <a:cs typeface="Arial" panose="020B0604020202020204" pitchFamily="34" charset="0"/>
              </a:rPr>
              <a:t>cargo con todo 		- ”No quiero conflictos” </a:t>
            </a: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 me someto </a:t>
            </a:r>
            <a:endParaRPr lang="es-ES" dirty="0">
              <a:solidFill>
                <a:schemeClr val="tx1">
                  <a:lumMod val="65000"/>
                  <a:lumOff val="35000"/>
                </a:schemeClr>
              </a:solidFill>
              <a:ea typeface="Calibri" panose="020F0502020204030204" pitchFamily="34" charset="0"/>
              <a:cs typeface="Arial" panose="020B0604020202020204" pitchFamily="34" charset="0"/>
            </a:endParaRP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rPr>
              <a:t>“Por sí acaso” </a:t>
            </a: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 estoy en alerta	- “Solo no puedo”  Me engancho a los demás</a:t>
            </a: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“No te dejo verme”  me oculto	-  “No puedo mostrarme”  encierro mis sentimientos</a:t>
            </a: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“Y sí..”  me preocupo		- “Es lo que sé hacer”  cuido</a:t>
            </a: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”No puedo”  me desconecto		- “Son los mejores”  idealizo</a:t>
            </a: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“Tiene que encajar”  racionalizo	- “No quiero salir al mundo”  me encierro</a:t>
            </a:r>
          </a:p>
          <a:p>
            <a:pPr marL="742950" lvl="1" indent="-285750" algn="just">
              <a:spcAft>
                <a:spcPts val="800"/>
              </a:spcAft>
              <a:buFontTx/>
              <a:buChar char="-"/>
            </a:pP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“No hay salida”  me cierro puertas 	- “Entro en bucle”  me machaco</a:t>
            </a:r>
          </a:p>
          <a:p>
            <a:pPr lvl="1" algn="just">
              <a:spcAft>
                <a:spcPts val="800"/>
              </a:spcAft>
            </a:pPr>
            <a:r>
              <a:rPr lang="es-ES" dirty="0">
                <a:solidFill>
                  <a:schemeClr val="tx1">
                    <a:lumMod val="65000"/>
                    <a:lumOff val="35000"/>
                  </a:schemeClr>
                </a:solidFill>
                <a:ea typeface="Calibri" panose="020F0502020204030204" pitchFamily="34" charset="0"/>
                <a:cs typeface="Arial" panose="020B0604020202020204" pitchFamily="34" charset="0"/>
                <a:sym typeface="Wingdings" pitchFamily="2" charset="2"/>
              </a:rPr>
              <a:t>-   “ No quiero cambiar”  me aferro a lo malo conocido (beneficio secundario)</a:t>
            </a:r>
            <a:endParaRPr lang="es-ES" sz="17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1133105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1" y="6410893"/>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EA81E6BA-8E7E-BE6D-0049-DDFCEBB2F03E}"/>
              </a:ext>
            </a:extLst>
          </p:cNvPr>
          <p:cNvSpPr txBox="1">
            <a:spLocks noChangeArrowheads="1"/>
          </p:cNvSpPr>
          <p:nvPr/>
        </p:nvSpPr>
        <p:spPr bwMode="auto">
          <a:xfrm>
            <a:off x="780431" y="1219412"/>
            <a:ext cx="10631136" cy="5449150"/>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b="1" dirty="0">
                <a:solidFill>
                  <a:schemeClr val="tx1">
                    <a:lumMod val="65000"/>
                    <a:lumOff val="35000"/>
                  </a:schemeClr>
                </a:solidFill>
                <a:highlight>
                  <a:srgbClr val="FDE7F6"/>
                </a:highlight>
                <a:latin typeface="+mn-lt"/>
                <a:ea typeface="Calibri" panose="020F0502020204030204" pitchFamily="34" charset="0"/>
              </a:rPr>
              <a:t>7. TRABAJO CON PARTES, SELF, DISOCIACIÓN, IDENTIDAD</a:t>
            </a:r>
          </a:p>
          <a:p>
            <a:pPr marL="0" indent="0" algn="just">
              <a:lnSpc>
                <a:spcPct val="150000"/>
              </a:lnSpc>
              <a:spcAft>
                <a:spcPts val="800"/>
              </a:spcAft>
            </a:pPr>
            <a:r>
              <a:rPr lang="es-ES" b="1" dirty="0">
                <a:solidFill>
                  <a:schemeClr val="tx1">
                    <a:lumMod val="65000"/>
                    <a:lumOff val="35000"/>
                  </a:schemeClr>
                </a:solidFill>
                <a:latin typeface="+mn-lt"/>
                <a:ea typeface="Calibri" panose="020F0502020204030204" pitchFamily="34" charset="0"/>
              </a:rPr>
              <a:t>Objetivo</a:t>
            </a:r>
            <a:r>
              <a:rPr lang="es-ES" dirty="0">
                <a:solidFill>
                  <a:schemeClr val="tx1">
                    <a:lumMod val="65000"/>
                    <a:lumOff val="35000"/>
                  </a:schemeClr>
                </a:solidFill>
                <a:latin typeface="+mn-lt"/>
                <a:ea typeface="Calibri" panose="020F0502020204030204" pitchFamily="34" charset="0"/>
              </a:rPr>
              <a:t>: identificar partes protectoras, partes defensivas, partes extremas, partes infantiles/adultas (heridas), PAN, PE, disociación,</a:t>
            </a:r>
            <a:r>
              <a:rPr lang="es-ES" b="1" dirty="0">
                <a:solidFill>
                  <a:schemeClr val="tx1">
                    <a:lumMod val="65000"/>
                    <a:lumOff val="35000"/>
                  </a:schemeClr>
                </a:solidFill>
                <a:latin typeface="+mn-lt"/>
                <a:ea typeface="Calibri" panose="020F0502020204030204" pitchFamily="34" charset="0"/>
              </a:rPr>
              <a:t> duelo/realidad </a:t>
            </a:r>
            <a:r>
              <a:rPr lang="es-ES" dirty="0">
                <a:solidFill>
                  <a:schemeClr val="tx1">
                    <a:lumMod val="65000"/>
                    <a:lumOff val="35000"/>
                  </a:schemeClr>
                </a:solidFill>
                <a:latin typeface="+mn-lt"/>
                <a:ea typeface="Calibri" panose="020F0502020204030204" pitchFamily="34" charset="0"/>
              </a:rPr>
              <a:t>(familia, víctima).</a:t>
            </a:r>
          </a:p>
          <a:p>
            <a:pPr marL="285750" indent="-285750" algn="just">
              <a:lnSpc>
                <a:spcPct val="150000"/>
              </a:lnSpc>
              <a:spcAft>
                <a:spcPts val="0"/>
              </a:spcAft>
              <a:buFontTx/>
              <a:buChar char="-"/>
            </a:pPr>
            <a:r>
              <a:rPr lang="es-ES" b="1" dirty="0">
                <a:solidFill>
                  <a:schemeClr val="tx1">
                    <a:lumMod val="65000"/>
                    <a:lumOff val="35000"/>
                  </a:schemeClr>
                </a:solidFill>
                <a:latin typeface="+mn-lt"/>
                <a:ea typeface="Calibri" panose="020F0502020204030204" pitchFamily="34" charset="0"/>
              </a:rPr>
              <a:t>Utilizamos</a:t>
            </a:r>
            <a:r>
              <a:rPr lang="es-ES" dirty="0">
                <a:solidFill>
                  <a:schemeClr val="tx1">
                    <a:lumMod val="65000"/>
                    <a:lumOff val="35000"/>
                  </a:schemeClr>
                </a:solidFill>
                <a:latin typeface="+mn-lt"/>
                <a:ea typeface="Calibri" panose="020F0502020204030204" pitchFamily="34" charset="0"/>
              </a:rPr>
              <a:t>: IFS, técnica de la rejilla, estrategias para trabajar la disociación.</a:t>
            </a:r>
          </a:p>
          <a:p>
            <a:pPr marL="285750" indent="-285750" algn="just">
              <a:lnSpc>
                <a:spcPct val="150000"/>
              </a:lnSpc>
              <a:spcAft>
                <a:spcPts val="0"/>
              </a:spcAft>
              <a:buFontTx/>
              <a:buChar char="-"/>
            </a:pPr>
            <a:r>
              <a:rPr lang="es-ES" b="1" dirty="0">
                <a:solidFill>
                  <a:schemeClr val="tx1">
                    <a:lumMod val="65000"/>
                    <a:lumOff val="35000"/>
                  </a:schemeClr>
                </a:solidFill>
                <a:latin typeface="+mn-lt"/>
                <a:ea typeface="Calibri" panose="020F0502020204030204" pitchFamily="34" charset="0"/>
              </a:rPr>
              <a:t>Técnica de la rejilla </a:t>
            </a:r>
            <a:r>
              <a:rPr lang="es-ES" dirty="0">
                <a:solidFill>
                  <a:schemeClr val="tx1">
                    <a:lumMod val="65000"/>
                    <a:lumOff val="35000"/>
                  </a:schemeClr>
                </a:solidFill>
                <a:latin typeface="+mn-lt"/>
                <a:ea typeface="Calibri" panose="020F0502020204030204" pitchFamily="34" charset="0"/>
              </a:rPr>
              <a:t>para identificar las partes a lo largo de la semana, definir el perfil de cada una y comprender cuando aparece cada parte. </a:t>
            </a:r>
          </a:p>
          <a:p>
            <a:pPr marL="285750" indent="-285750" algn="just">
              <a:lnSpc>
                <a:spcPct val="150000"/>
              </a:lnSpc>
              <a:spcAft>
                <a:spcPts val="0"/>
              </a:spcAft>
              <a:buFontTx/>
              <a:buChar char="-"/>
            </a:pPr>
            <a:r>
              <a:rPr lang="es-ES" dirty="0">
                <a:solidFill>
                  <a:schemeClr val="tx1">
                    <a:lumMod val="65000"/>
                    <a:lumOff val="35000"/>
                  </a:schemeClr>
                </a:solidFill>
                <a:latin typeface="+mn-lt"/>
                <a:ea typeface="Calibri" panose="020F0502020204030204" pitchFamily="34" charset="0"/>
              </a:rPr>
              <a:t>Entender su </a:t>
            </a:r>
            <a:r>
              <a:rPr lang="es-ES" b="1" dirty="0">
                <a:solidFill>
                  <a:schemeClr val="tx1">
                    <a:lumMod val="65000"/>
                    <a:lumOff val="35000"/>
                  </a:schemeClr>
                </a:solidFill>
                <a:latin typeface="+mn-lt"/>
                <a:ea typeface="Calibri" panose="020F0502020204030204" pitchFamily="34" charset="0"/>
              </a:rPr>
              <a:t>estructura psicológica </a:t>
            </a:r>
            <a:r>
              <a:rPr lang="es-ES" dirty="0">
                <a:solidFill>
                  <a:schemeClr val="tx1">
                    <a:lumMod val="65000"/>
                    <a:lumOff val="35000"/>
                  </a:schemeClr>
                </a:solidFill>
                <a:latin typeface="+mn-lt"/>
                <a:ea typeface="Calibri" panose="020F0502020204030204" pitchFamily="34" charset="0"/>
              </a:rPr>
              <a:t>y desarrollar estrategias más funcionales para momentos de crisis (¿en vez de abusar de medicación, que podemos hacer que sea más beneficioso y no extremo?).</a:t>
            </a:r>
          </a:p>
          <a:p>
            <a:pPr marL="285750" indent="-285750" algn="just">
              <a:lnSpc>
                <a:spcPct val="150000"/>
              </a:lnSpc>
              <a:spcAft>
                <a:spcPts val="0"/>
              </a:spcAft>
              <a:buFontTx/>
              <a:buChar char="-"/>
            </a:pPr>
            <a:r>
              <a:rPr lang="es-ES" dirty="0">
                <a:solidFill>
                  <a:schemeClr val="tx1">
                    <a:lumMod val="65000"/>
                    <a:lumOff val="35000"/>
                  </a:schemeClr>
                </a:solidFill>
                <a:latin typeface="+mn-lt"/>
                <a:ea typeface="Calibri" panose="020F0502020204030204" pitchFamily="34" charset="0"/>
              </a:rPr>
              <a:t>Lo relacionamos con </a:t>
            </a:r>
            <a:r>
              <a:rPr lang="es-ES" b="1" dirty="0">
                <a:solidFill>
                  <a:schemeClr val="tx1">
                    <a:lumMod val="65000"/>
                    <a:lumOff val="35000"/>
                  </a:schemeClr>
                </a:solidFill>
                <a:latin typeface="+mn-lt"/>
                <a:ea typeface="Calibri" panose="020F0502020204030204" pitchFamily="34" charset="0"/>
              </a:rPr>
              <a:t>sensaciones corporales, lenguaje no verbal, pensamientos, creencias y emociones </a:t>
            </a:r>
            <a:r>
              <a:rPr lang="es-ES" dirty="0">
                <a:solidFill>
                  <a:schemeClr val="tx1">
                    <a:lumMod val="65000"/>
                    <a:lumOff val="35000"/>
                  </a:schemeClr>
                </a:solidFill>
                <a:latin typeface="+mn-lt"/>
                <a:ea typeface="Calibri" panose="020F0502020204030204" pitchFamily="34" charset="0"/>
              </a:rPr>
              <a:t>en todo momento para favorecer la integración.</a:t>
            </a:r>
          </a:p>
          <a:p>
            <a:pPr marL="285750" indent="-285750" algn="just">
              <a:lnSpc>
                <a:spcPct val="150000"/>
              </a:lnSpc>
              <a:spcAft>
                <a:spcPts val="0"/>
              </a:spcAft>
              <a:buFontTx/>
              <a:buChar char="-"/>
            </a:pPr>
            <a:r>
              <a:rPr lang="es-ES" b="1" i="1" dirty="0">
                <a:solidFill>
                  <a:schemeClr val="tx1">
                    <a:lumMod val="65000"/>
                    <a:lumOff val="35000"/>
                  </a:schemeClr>
                </a:solidFill>
                <a:latin typeface="+mn-lt"/>
                <a:ea typeface="Calibri" panose="020F0502020204030204" pitchFamily="34" charset="0"/>
              </a:rPr>
              <a:t>Metáfora de quien lleva los mandos en su mente en cada momento </a:t>
            </a:r>
            <a:r>
              <a:rPr lang="es-ES" dirty="0">
                <a:solidFill>
                  <a:schemeClr val="tx1">
                    <a:lumMod val="65000"/>
                    <a:lumOff val="35000"/>
                  </a:schemeClr>
                </a:solidFill>
                <a:latin typeface="+mn-lt"/>
                <a:ea typeface="Calibri" panose="020F0502020204030204" pitchFamily="34" charset="0"/>
              </a:rPr>
              <a:t>(la niña, la adulta, las gafas del trauma..)</a:t>
            </a:r>
          </a:p>
        </p:txBody>
      </p:sp>
    </p:spTree>
    <p:extLst>
      <p:ext uri="{BB962C8B-B14F-4D97-AF65-F5344CB8AC3E}">
        <p14:creationId xmlns:p14="http://schemas.microsoft.com/office/powerpoint/2010/main" val="524547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1" y="6410893"/>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EA81E6BA-8E7E-BE6D-0049-DDFCEBB2F03E}"/>
              </a:ext>
            </a:extLst>
          </p:cNvPr>
          <p:cNvSpPr txBox="1">
            <a:spLocks noChangeArrowheads="1"/>
          </p:cNvSpPr>
          <p:nvPr/>
        </p:nvSpPr>
        <p:spPr bwMode="auto">
          <a:xfrm>
            <a:off x="1197243" y="1380085"/>
            <a:ext cx="9797514" cy="4343588"/>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En este caso:</a:t>
            </a:r>
          </a:p>
          <a:p>
            <a:pPr marL="285750" indent="-285750" algn="just">
              <a:lnSpc>
                <a:spcPct val="150000"/>
              </a:lnSpc>
              <a:spcAft>
                <a:spcPts val="800"/>
              </a:spcAft>
              <a:buFont typeface="Arial" panose="020B0604020202020204" pitchFamily="34" charset="0"/>
              <a:buChar char="•"/>
            </a:pPr>
            <a:r>
              <a:rPr lang="es-ES" b="1" dirty="0">
                <a:solidFill>
                  <a:schemeClr val="tx1">
                    <a:lumMod val="65000"/>
                    <a:lumOff val="35000"/>
                  </a:schemeClr>
                </a:solidFill>
                <a:latin typeface="+mn-lt"/>
                <a:ea typeface="Calibri" panose="020F0502020204030204" pitchFamily="34" charset="0"/>
              </a:rPr>
              <a:t>Partes protectoras</a:t>
            </a:r>
            <a:r>
              <a:rPr lang="es-ES" dirty="0">
                <a:solidFill>
                  <a:schemeClr val="tx1">
                    <a:lumMod val="65000"/>
                    <a:lumOff val="35000"/>
                  </a:schemeClr>
                </a:solidFill>
                <a:latin typeface="+mn-lt"/>
                <a:ea typeface="Calibri" panose="020F0502020204030204" pitchFamily="34" charset="0"/>
              </a:rPr>
              <a:t>: ser complaciente, usar el humor en temas muy delicados, la autoexigencia, trabajar mucho, la necesidad de control, no mostrarse vulnerable y minimizar el malestar, etc.</a:t>
            </a:r>
          </a:p>
          <a:p>
            <a:pPr marL="285750" indent="-285750" algn="just">
              <a:lnSpc>
                <a:spcPct val="150000"/>
              </a:lnSpc>
              <a:spcAft>
                <a:spcPts val="800"/>
              </a:spcAft>
              <a:buFont typeface="Arial" panose="020B0604020202020204" pitchFamily="34" charset="0"/>
              <a:buChar char="•"/>
            </a:pPr>
            <a:r>
              <a:rPr lang="es-ES" b="1" dirty="0">
                <a:solidFill>
                  <a:schemeClr val="tx1">
                    <a:lumMod val="65000"/>
                    <a:lumOff val="35000"/>
                  </a:schemeClr>
                </a:solidFill>
                <a:latin typeface="+mn-lt"/>
                <a:ea typeface="Calibri" panose="020F0502020204030204" pitchFamily="34" charset="0"/>
              </a:rPr>
              <a:t>Partes extremas</a:t>
            </a:r>
            <a:r>
              <a:rPr lang="es-ES" dirty="0">
                <a:solidFill>
                  <a:schemeClr val="tx1">
                    <a:lumMod val="65000"/>
                    <a:lumOff val="35000"/>
                  </a:schemeClr>
                </a:solidFill>
                <a:latin typeface="+mn-lt"/>
                <a:ea typeface="Calibri" panose="020F0502020204030204" pitchFamily="34" charset="0"/>
              </a:rPr>
              <a:t>: suelen ser partes muy resistentes y polarizadas que se han tenido que adaptar a situaciones extremas desde la infancia. El objetivo es encontrar el </a:t>
            </a:r>
            <a:r>
              <a:rPr lang="es-ES" b="1" dirty="0">
                <a:solidFill>
                  <a:schemeClr val="tx1">
                    <a:lumMod val="65000"/>
                    <a:lumOff val="35000"/>
                  </a:schemeClr>
                </a:solidFill>
                <a:latin typeface="+mn-lt"/>
                <a:ea typeface="Calibri" panose="020F0502020204030204" pitchFamily="34" charset="0"/>
              </a:rPr>
              <a:t>equilibrio </a:t>
            </a:r>
            <a:r>
              <a:rPr lang="es-ES" dirty="0">
                <a:solidFill>
                  <a:schemeClr val="tx1">
                    <a:lumMod val="65000"/>
                    <a:lumOff val="35000"/>
                  </a:schemeClr>
                </a:solidFill>
                <a:latin typeface="+mn-lt"/>
                <a:ea typeface="Calibri" panose="020F0502020204030204" pitchFamily="34" charset="0"/>
              </a:rPr>
              <a:t>y entender la función que cumplieron en su momento. En este caso se incluía la disociación, abuso de alcohol y de medicación en momentos puntuales para no sentir, dialogo interno muy castigador, etc.</a:t>
            </a:r>
          </a:p>
          <a:p>
            <a:pPr marL="285750" indent="-285750" algn="just">
              <a:lnSpc>
                <a:spcPct val="150000"/>
              </a:lnSpc>
              <a:spcAft>
                <a:spcPts val="800"/>
              </a:spcAft>
              <a:buFont typeface="Arial" panose="020B0604020202020204" pitchFamily="34" charset="0"/>
              <a:buChar char="•"/>
            </a:pPr>
            <a:r>
              <a:rPr lang="es-ES" b="1" dirty="0">
                <a:solidFill>
                  <a:schemeClr val="tx1">
                    <a:lumMod val="65000"/>
                    <a:lumOff val="35000"/>
                  </a:schemeClr>
                </a:solidFill>
                <a:latin typeface="+mn-lt"/>
                <a:ea typeface="Calibri" panose="020F0502020204030204" pitchFamily="34" charset="0"/>
              </a:rPr>
              <a:t>Partes heridas</a:t>
            </a:r>
            <a:r>
              <a:rPr lang="es-ES" dirty="0">
                <a:solidFill>
                  <a:schemeClr val="tx1">
                    <a:lumMod val="65000"/>
                    <a:lumOff val="35000"/>
                  </a:schemeClr>
                </a:solidFill>
                <a:latin typeface="+mn-lt"/>
                <a:ea typeface="Calibri" panose="020F0502020204030204" pitchFamily="34" charset="0"/>
              </a:rPr>
              <a:t>: es la parte que “carga” con el dolor de los eventos traumáticos. En este caso la parte vulnerable, la parte infantil, la vergüenza, la culpa, la sensación de abandono, el vacío…</a:t>
            </a:r>
          </a:p>
        </p:txBody>
      </p:sp>
    </p:spTree>
    <p:extLst>
      <p:ext uri="{BB962C8B-B14F-4D97-AF65-F5344CB8AC3E}">
        <p14:creationId xmlns:p14="http://schemas.microsoft.com/office/powerpoint/2010/main" val="892476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1" y="6410893"/>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EA81E6BA-8E7E-BE6D-0049-DDFCEBB2F03E}"/>
              </a:ext>
            </a:extLst>
          </p:cNvPr>
          <p:cNvSpPr txBox="1">
            <a:spLocks noChangeArrowheads="1"/>
          </p:cNvSpPr>
          <p:nvPr/>
        </p:nvSpPr>
        <p:spPr bwMode="auto">
          <a:xfrm>
            <a:off x="1137865" y="1623173"/>
            <a:ext cx="9916268" cy="5449150"/>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285750" indent="-285750" algn="just">
              <a:lnSpc>
                <a:spcPct val="150000"/>
              </a:lnSpc>
              <a:spcAft>
                <a:spcPts val="800"/>
              </a:spcAft>
              <a:buFont typeface="Arial" panose="020B0604020202020204" pitchFamily="34" charset="0"/>
              <a:buChar char="•"/>
            </a:pPr>
            <a:r>
              <a:rPr lang="es-ES" b="1" dirty="0">
                <a:solidFill>
                  <a:schemeClr val="tx1">
                    <a:lumMod val="65000"/>
                    <a:lumOff val="35000"/>
                  </a:schemeClr>
                </a:solidFill>
                <a:latin typeface="+mn-lt"/>
                <a:ea typeface="Calibri" panose="020F0502020204030204" pitchFamily="34" charset="0"/>
              </a:rPr>
              <a:t>Parte niña</a:t>
            </a:r>
            <a:r>
              <a:rPr lang="es-ES" dirty="0">
                <a:solidFill>
                  <a:schemeClr val="tx1">
                    <a:lumMod val="65000"/>
                    <a:lumOff val="35000"/>
                  </a:schemeClr>
                </a:solidFill>
                <a:latin typeface="+mn-lt"/>
                <a:ea typeface="Calibri" panose="020F0502020204030204" pitchFamily="34" charset="0"/>
              </a:rPr>
              <a:t>: en este caso se diferenciaba claramente cuando aparecía la parte más infantil, muy influenciada por el lenguaje castigador de su madre durante toda su vida, que la llevaba a ser dependiente, a preguntar antes de cada decisión, a necesitar sentirse vista, a necesitar atención, a buscar la aprobación materna, sentirse incapaz de afrontar situaciones cotidianas, etc.</a:t>
            </a:r>
          </a:p>
          <a:p>
            <a:pPr marL="285750" indent="-285750" algn="just">
              <a:lnSpc>
                <a:spcPct val="150000"/>
              </a:lnSpc>
              <a:spcAft>
                <a:spcPts val="800"/>
              </a:spcAft>
              <a:buFont typeface="Arial" panose="020B0604020202020204" pitchFamily="34" charset="0"/>
              <a:buChar char="•"/>
            </a:pPr>
            <a:r>
              <a:rPr lang="es-ES" b="1" dirty="0">
                <a:solidFill>
                  <a:schemeClr val="tx1">
                    <a:lumMod val="65000"/>
                    <a:lumOff val="35000"/>
                  </a:schemeClr>
                </a:solidFill>
                <a:latin typeface="+mn-lt"/>
                <a:ea typeface="Calibri" panose="020F0502020204030204" pitchFamily="34" charset="0"/>
              </a:rPr>
              <a:t>Parte adulta</a:t>
            </a:r>
            <a:r>
              <a:rPr lang="es-ES" dirty="0">
                <a:solidFill>
                  <a:schemeClr val="tx1">
                    <a:lumMod val="65000"/>
                    <a:lumOff val="35000"/>
                  </a:schemeClr>
                </a:solidFill>
                <a:latin typeface="+mn-lt"/>
                <a:ea typeface="Calibri" panose="020F0502020204030204" pitchFamily="34" charset="0"/>
              </a:rPr>
              <a:t>: es la parte libre de trauma, que se ha reparado con el tiempo a través de relaciones sanas, apoyo social, resiliencia, áreas preservadas de la vida de la persona, la parte independiente, la parte que regula sus emociones y que se enfrenta y resuelve conflictos. Lo trabajamos con ejercicios de toma de perspectiva, role </a:t>
            </a:r>
            <a:r>
              <a:rPr lang="es-ES" dirty="0" err="1">
                <a:solidFill>
                  <a:schemeClr val="tx1">
                    <a:lumMod val="65000"/>
                    <a:lumOff val="35000"/>
                  </a:schemeClr>
                </a:solidFill>
                <a:latin typeface="+mn-lt"/>
                <a:ea typeface="Calibri" panose="020F0502020204030204" pitchFamily="34" charset="0"/>
              </a:rPr>
              <a:t>playing</a:t>
            </a:r>
            <a:r>
              <a:rPr lang="es-ES" dirty="0">
                <a:solidFill>
                  <a:schemeClr val="tx1">
                    <a:lumMod val="65000"/>
                    <a:lumOff val="35000"/>
                  </a:schemeClr>
                </a:solidFill>
                <a:latin typeface="+mn-lt"/>
                <a:ea typeface="Calibri" panose="020F0502020204030204" pitchFamily="34" charset="0"/>
              </a:rPr>
              <a:t>, rol profesional en la vida personal, coger de la mano a la niña y guiarla, etc.).</a:t>
            </a:r>
          </a:p>
        </p:txBody>
      </p:sp>
    </p:spTree>
    <p:extLst>
      <p:ext uri="{BB962C8B-B14F-4D97-AF65-F5344CB8AC3E}">
        <p14:creationId xmlns:p14="http://schemas.microsoft.com/office/powerpoint/2010/main" val="1822134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1" y="6410893"/>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EA81E6BA-8E7E-BE6D-0049-DDFCEBB2F03E}"/>
              </a:ext>
            </a:extLst>
          </p:cNvPr>
          <p:cNvSpPr txBox="1">
            <a:spLocks noChangeArrowheads="1"/>
          </p:cNvSpPr>
          <p:nvPr/>
        </p:nvSpPr>
        <p:spPr bwMode="auto">
          <a:xfrm>
            <a:off x="1137864" y="1587547"/>
            <a:ext cx="10440577" cy="3886387"/>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b="1" dirty="0">
                <a:solidFill>
                  <a:srgbClr val="DF839B"/>
                </a:solidFill>
                <a:latin typeface="+mn-lt"/>
                <a:ea typeface="Calibri" panose="020F0502020204030204" pitchFamily="34" charset="0"/>
              </a:rPr>
              <a:t>Ejemplo de trabajo con partes:</a:t>
            </a:r>
          </a:p>
          <a:p>
            <a:pPr marL="11113" indent="0"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1. </a:t>
            </a:r>
            <a:r>
              <a:rPr lang="es-ES" b="1" dirty="0">
                <a:solidFill>
                  <a:schemeClr val="tx1">
                    <a:lumMod val="65000"/>
                    <a:lumOff val="35000"/>
                  </a:schemeClr>
                </a:solidFill>
                <a:latin typeface="+mn-lt"/>
                <a:ea typeface="Calibri" panose="020F0502020204030204" pitchFamily="34" charset="0"/>
              </a:rPr>
              <a:t>Encontrar la parte</a:t>
            </a:r>
            <a:r>
              <a:rPr lang="es-ES" dirty="0">
                <a:solidFill>
                  <a:schemeClr val="tx1">
                    <a:lumMod val="65000"/>
                    <a:lumOff val="35000"/>
                  </a:schemeClr>
                </a:solidFill>
                <a:latin typeface="+mn-lt"/>
                <a:ea typeface="Calibri" panose="020F0502020204030204" pitchFamily="34" charset="0"/>
              </a:rPr>
              <a:t>:  identificar la parte que está presente en ese momento</a:t>
            </a:r>
          </a:p>
          <a:p>
            <a:pPr marL="493713" indent="-482600"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2. </a:t>
            </a:r>
            <a:r>
              <a:rPr lang="es-ES" b="1" dirty="0">
                <a:solidFill>
                  <a:schemeClr val="tx1">
                    <a:lumMod val="65000"/>
                    <a:lumOff val="35000"/>
                  </a:schemeClr>
                </a:solidFill>
                <a:latin typeface="+mn-lt"/>
                <a:ea typeface="Calibri" panose="020F0502020204030204" pitchFamily="34" charset="0"/>
              </a:rPr>
              <a:t>Centrar la atención en esa parte </a:t>
            </a:r>
          </a:p>
          <a:p>
            <a:pPr marL="493713" indent="-482600"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3. </a:t>
            </a:r>
            <a:r>
              <a:rPr lang="es-ES" b="1" dirty="0">
                <a:solidFill>
                  <a:schemeClr val="tx1">
                    <a:lumMod val="65000"/>
                    <a:lumOff val="35000"/>
                  </a:schemeClr>
                </a:solidFill>
                <a:latin typeface="+mn-lt"/>
                <a:ea typeface="Calibri" panose="020F0502020204030204" pitchFamily="34" charset="0"/>
              </a:rPr>
              <a:t>Describirla</a:t>
            </a:r>
            <a:r>
              <a:rPr lang="es-ES" dirty="0">
                <a:solidFill>
                  <a:schemeClr val="tx1">
                    <a:lumMod val="65000"/>
                    <a:lumOff val="35000"/>
                  </a:schemeClr>
                </a:solidFill>
                <a:latin typeface="+mn-lt"/>
                <a:ea typeface="Calibri" panose="020F0502020204030204" pitchFamily="34" charset="0"/>
              </a:rPr>
              <a:t>: cómo se expresa, cómo la llamamos, etc.</a:t>
            </a:r>
          </a:p>
          <a:p>
            <a:pPr marL="493713" indent="-482600"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4. </a:t>
            </a:r>
            <a:r>
              <a:rPr lang="es-ES" b="1" dirty="0">
                <a:solidFill>
                  <a:schemeClr val="tx1">
                    <a:lumMod val="65000"/>
                    <a:lumOff val="35000"/>
                  </a:schemeClr>
                </a:solidFill>
                <a:latin typeface="+mn-lt"/>
                <a:ea typeface="Calibri" panose="020F0502020204030204" pitchFamily="34" charset="0"/>
              </a:rPr>
              <a:t>Identificarla en el cuerpo y cómo se expresa </a:t>
            </a:r>
            <a:r>
              <a:rPr lang="es-ES" dirty="0">
                <a:solidFill>
                  <a:schemeClr val="tx1">
                    <a:lumMod val="65000"/>
                    <a:lumOff val="35000"/>
                  </a:schemeClr>
                </a:solidFill>
                <a:latin typeface="+mn-lt"/>
                <a:ea typeface="Calibri" panose="020F0502020204030204" pitchFamily="34" charset="0"/>
                <a:sym typeface="Wingdings" pitchFamily="2" charset="2"/>
              </a:rPr>
              <a:t> sentir las sensaciones corporales y somáticas</a:t>
            </a:r>
          </a:p>
          <a:p>
            <a:pPr marL="493713" indent="-493713" algn="just">
              <a:lnSpc>
                <a:spcPct val="150000"/>
              </a:lnSpc>
              <a:spcAft>
                <a:spcPts val="800"/>
              </a:spcAft>
            </a:pPr>
            <a:r>
              <a:rPr lang="es-ES" dirty="0">
                <a:solidFill>
                  <a:schemeClr val="tx1">
                    <a:lumMod val="65000"/>
                    <a:lumOff val="35000"/>
                  </a:schemeClr>
                </a:solidFill>
                <a:latin typeface="+mn-lt"/>
                <a:ea typeface="Calibri" panose="020F0502020204030204" pitchFamily="34" charset="0"/>
                <a:sym typeface="Wingdings" pitchFamily="2" charset="2"/>
              </a:rPr>
              <a:t>5. </a:t>
            </a:r>
            <a:r>
              <a:rPr lang="es-ES" b="1" dirty="0">
                <a:solidFill>
                  <a:schemeClr val="tx1">
                    <a:lumMod val="65000"/>
                    <a:lumOff val="35000"/>
                  </a:schemeClr>
                </a:solidFill>
                <a:latin typeface="+mn-lt"/>
                <a:ea typeface="Calibri" panose="020F0502020204030204" pitchFamily="34" charset="0"/>
                <a:sym typeface="Wingdings" pitchFamily="2" charset="2"/>
              </a:rPr>
              <a:t>Identificar sus defensas, miedos, pensamientos y creencias</a:t>
            </a:r>
            <a:r>
              <a:rPr lang="es-ES" dirty="0">
                <a:solidFill>
                  <a:schemeClr val="tx1">
                    <a:lumMod val="65000"/>
                    <a:lumOff val="35000"/>
                  </a:schemeClr>
                </a:solidFill>
                <a:latin typeface="+mn-lt"/>
                <a:ea typeface="Calibri" panose="020F0502020204030204" pitchFamily="34" charset="0"/>
                <a:sym typeface="Wingdings" pitchFamily="2" charset="2"/>
              </a:rPr>
              <a:t> y por qué se activa en determinadas situaciones y trabajar sobre ellos (¿Qué miedos tiene esa parte?, ¿Qué le preocupa?, ¿Por qué responde así?)</a:t>
            </a:r>
          </a:p>
        </p:txBody>
      </p:sp>
    </p:spTree>
    <p:extLst>
      <p:ext uri="{BB962C8B-B14F-4D97-AF65-F5344CB8AC3E}">
        <p14:creationId xmlns:p14="http://schemas.microsoft.com/office/powerpoint/2010/main" val="228132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1" y="6410893"/>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EA81E6BA-8E7E-BE6D-0049-DDFCEBB2F03E}"/>
              </a:ext>
            </a:extLst>
          </p:cNvPr>
          <p:cNvSpPr txBox="1">
            <a:spLocks noChangeArrowheads="1"/>
          </p:cNvSpPr>
          <p:nvPr/>
        </p:nvSpPr>
        <p:spPr bwMode="auto">
          <a:xfrm>
            <a:off x="1031674" y="1408850"/>
            <a:ext cx="10128649" cy="5449150"/>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b="1" dirty="0">
                <a:solidFill>
                  <a:schemeClr val="tx1">
                    <a:lumMod val="65000"/>
                    <a:lumOff val="35000"/>
                  </a:schemeClr>
                </a:solidFill>
                <a:latin typeface="+mn-lt"/>
                <a:ea typeface="Calibri" panose="020F0502020204030204" pitchFamily="34" charset="0"/>
              </a:rPr>
              <a:t>8. </a:t>
            </a:r>
            <a:r>
              <a:rPr lang="es-ES" b="1" dirty="0">
                <a:solidFill>
                  <a:schemeClr val="tx1">
                    <a:lumMod val="65000"/>
                    <a:lumOff val="35000"/>
                  </a:schemeClr>
                </a:solidFill>
                <a:highlight>
                  <a:srgbClr val="FDE7F6"/>
                </a:highlight>
                <a:latin typeface="+mn-lt"/>
                <a:ea typeface="Calibri" panose="020F0502020204030204" pitchFamily="34" charset="0"/>
              </a:rPr>
              <a:t>TRABAJAR CON LOS RECUERDOS TRAUMÁTICOS</a:t>
            </a:r>
          </a:p>
          <a:p>
            <a:pPr marL="0" indent="0" algn="just">
              <a:lnSpc>
                <a:spcPct val="150000"/>
              </a:lnSpc>
              <a:spcAft>
                <a:spcPts val="800"/>
              </a:spcAft>
            </a:pPr>
            <a:r>
              <a:rPr lang="es-ES" b="1" dirty="0">
                <a:solidFill>
                  <a:schemeClr val="tx1">
                    <a:lumMod val="65000"/>
                    <a:lumOff val="35000"/>
                  </a:schemeClr>
                </a:solidFill>
                <a:latin typeface="+mn-lt"/>
                <a:ea typeface="Calibri" panose="020F0502020204030204" pitchFamily="34" charset="0"/>
              </a:rPr>
              <a:t>Objetivo</a:t>
            </a:r>
            <a:r>
              <a:rPr lang="es-ES" dirty="0">
                <a:solidFill>
                  <a:schemeClr val="tx1">
                    <a:lumMod val="65000"/>
                    <a:lumOff val="35000"/>
                  </a:schemeClr>
                </a:solidFill>
                <a:latin typeface="+mn-lt"/>
                <a:ea typeface="Calibri" panose="020F0502020204030204" pitchFamily="34" charset="0"/>
              </a:rPr>
              <a:t>: verbalizar, tolerar y desensibilizar los recuerdos traumáticos y las imágenes, integrando emociones con los recuerdos para favorecer la conexión y la superación del trauma.</a:t>
            </a:r>
          </a:p>
          <a:p>
            <a:pPr marL="285750" indent="-285750" algn="just">
              <a:lnSpc>
                <a:spcPct val="150000"/>
              </a:lnSpc>
              <a:spcAft>
                <a:spcPts val="0"/>
              </a:spcAft>
              <a:buFontTx/>
              <a:buChar char="-"/>
            </a:pPr>
            <a:r>
              <a:rPr lang="es-ES" b="1" dirty="0">
                <a:solidFill>
                  <a:schemeClr val="tx1">
                    <a:lumMod val="65000"/>
                    <a:lumOff val="35000"/>
                  </a:schemeClr>
                </a:solidFill>
                <a:latin typeface="+mn-lt"/>
                <a:ea typeface="Calibri" panose="020F0502020204030204" pitchFamily="34" charset="0"/>
              </a:rPr>
              <a:t>Utilizamos</a:t>
            </a:r>
            <a:r>
              <a:rPr lang="es-ES" dirty="0">
                <a:solidFill>
                  <a:schemeClr val="tx1">
                    <a:lumMod val="65000"/>
                    <a:lumOff val="35000"/>
                  </a:schemeClr>
                </a:solidFill>
                <a:latin typeface="+mn-lt"/>
                <a:ea typeface="Calibri" panose="020F0502020204030204" pitchFamily="34" charset="0"/>
              </a:rPr>
              <a:t>: terapia narrativa, exposición en imaginación, verbalizar los recuerdos integrando emociones, terapia </a:t>
            </a:r>
            <a:r>
              <a:rPr lang="es-ES" dirty="0" err="1">
                <a:solidFill>
                  <a:schemeClr val="tx1">
                    <a:lumMod val="65000"/>
                    <a:lumOff val="35000"/>
                  </a:schemeClr>
                </a:solidFill>
                <a:latin typeface="+mn-lt"/>
                <a:ea typeface="Calibri" panose="020F0502020204030204" pitchFamily="34" charset="0"/>
              </a:rPr>
              <a:t>sensoriomotriz</a:t>
            </a:r>
            <a:r>
              <a:rPr lang="es-ES" dirty="0">
                <a:solidFill>
                  <a:schemeClr val="tx1">
                    <a:lumMod val="65000"/>
                    <a:lumOff val="35000"/>
                  </a:schemeClr>
                </a:solidFill>
                <a:latin typeface="+mn-lt"/>
                <a:ea typeface="Calibri" panose="020F0502020204030204" pitchFamily="34" charset="0"/>
              </a:rPr>
              <a:t>.</a:t>
            </a:r>
          </a:p>
          <a:p>
            <a:pPr marL="285750" indent="-285750" algn="just">
              <a:lnSpc>
                <a:spcPct val="150000"/>
              </a:lnSpc>
              <a:spcAft>
                <a:spcPts val="0"/>
              </a:spcAft>
              <a:buFontTx/>
              <a:buChar char="-"/>
            </a:pPr>
            <a:r>
              <a:rPr lang="es-ES" altLang="es-ES_tradnl" dirty="0">
                <a:solidFill>
                  <a:schemeClr val="tx1">
                    <a:lumMod val="65000"/>
                    <a:lumOff val="35000"/>
                  </a:schemeClr>
                </a:solidFill>
                <a:latin typeface="+mn-lt"/>
              </a:rPr>
              <a:t>En este caso, puede verbalizar los hechos sin demasiada desregulación, pero cuando se permite sentir sensaciones corporales es cuando aumenta la ansiedad hasta la desensibilización.</a:t>
            </a:r>
            <a:endParaRPr lang="es-ES" altLang="es-ES_tradnl" b="1" dirty="0">
              <a:solidFill>
                <a:schemeClr val="tx1">
                  <a:lumMod val="65000"/>
                  <a:lumOff val="35000"/>
                </a:schemeClr>
              </a:solidFill>
              <a:latin typeface="+mn-lt"/>
            </a:endParaRPr>
          </a:p>
          <a:p>
            <a:pPr marL="285750" indent="-285750" algn="just">
              <a:lnSpc>
                <a:spcPct val="150000"/>
              </a:lnSpc>
              <a:spcAft>
                <a:spcPts val="0"/>
              </a:spcAft>
              <a:buFontTx/>
              <a:buChar char="-"/>
            </a:pPr>
            <a:r>
              <a:rPr lang="es-ES" altLang="es-ES_tradnl" dirty="0">
                <a:solidFill>
                  <a:schemeClr val="tx1">
                    <a:lumMod val="65000"/>
                    <a:lumOff val="35000"/>
                  </a:schemeClr>
                </a:solidFill>
                <a:latin typeface="+mn-lt"/>
              </a:rPr>
              <a:t>Trabajamos </a:t>
            </a:r>
            <a:r>
              <a:rPr lang="es-ES" altLang="es-ES_tradnl" b="1" dirty="0">
                <a:solidFill>
                  <a:schemeClr val="tx1">
                    <a:lumMod val="65000"/>
                    <a:lumOff val="35000"/>
                  </a:schemeClr>
                </a:solidFill>
                <a:latin typeface="+mn-lt"/>
              </a:rPr>
              <a:t>exposición en imaginación</a:t>
            </a:r>
            <a:r>
              <a:rPr lang="es-ES" altLang="es-ES_tradnl" dirty="0">
                <a:solidFill>
                  <a:schemeClr val="tx1">
                    <a:lumMod val="65000"/>
                    <a:lumOff val="35000"/>
                  </a:schemeClr>
                </a:solidFill>
                <a:latin typeface="+mn-lt"/>
              </a:rPr>
              <a:t>. Finalizamos las sesiones con conexión al presente (</a:t>
            </a:r>
            <a:r>
              <a:rPr lang="es-ES" altLang="es-ES_tradnl" dirty="0" err="1">
                <a:solidFill>
                  <a:schemeClr val="tx1">
                    <a:lumMod val="65000"/>
                    <a:lumOff val="35000"/>
                  </a:schemeClr>
                </a:solidFill>
                <a:latin typeface="+mn-lt"/>
              </a:rPr>
              <a:t>grounding</a:t>
            </a:r>
            <a:r>
              <a:rPr lang="es-ES" altLang="es-ES_tradnl" dirty="0">
                <a:solidFill>
                  <a:schemeClr val="tx1">
                    <a:lumMod val="65000"/>
                    <a:lumOff val="35000"/>
                  </a:schemeClr>
                </a:solidFill>
                <a:latin typeface="+mn-lt"/>
              </a:rPr>
              <a:t>).</a:t>
            </a:r>
          </a:p>
          <a:p>
            <a:pPr marL="269875" lvl="3" indent="0" algn="just">
              <a:lnSpc>
                <a:spcPct val="150000"/>
              </a:lnSpc>
            </a:pPr>
            <a:r>
              <a:rPr lang="es-ES" altLang="es-ES_tradnl" sz="1800" dirty="0">
                <a:solidFill>
                  <a:schemeClr val="tx1">
                    <a:lumMod val="65000"/>
                    <a:lumOff val="35000"/>
                  </a:schemeClr>
                </a:solidFill>
                <a:latin typeface="+mn-lt"/>
              </a:rPr>
              <a:t>*Con la exposición y la liberación del recuerdo, se reduce </a:t>
            </a:r>
            <a:r>
              <a:rPr lang="es-ES" altLang="es-ES_tradnl" sz="1800" b="1" dirty="0">
                <a:solidFill>
                  <a:schemeClr val="tx1">
                    <a:lumMod val="65000"/>
                    <a:lumOff val="35000"/>
                  </a:schemeClr>
                </a:solidFill>
                <a:latin typeface="+mn-lt"/>
              </a:rPr>
              <a:t>la hiperactivación fisiológica y la ansiedad en el día a día de manera considerable.</a:t>
            </a:r>
            <a:endParaRPr lang="es-ES_tradnl" altLang="es-ES_tradnl" sz="1800" b="1" dirty="0">
              <a:solidFill>
                <a:schemeClr val="tx1">
                  <a:lumMod val="65000"/>
                  <a:lumOff val="35000"/>
                </a:schemeClr>
              </a:solidFill>
              <a:latin typeface="+mn-lt"/>
            </a:endParaRPr>
          </a:p>
        </p:txBody>
      </p:sp>
    </p:spTree>
    <p:extLst>
      <p:ext uri="{BB962C8B-B14F-4D97-AF65-F5344CB8AC3E}">
        <p14:creationId xmlns:p14="http://schemas.microsoft.com/office/powerpoint/2010/main" val="2424472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CONTEXTUALIZACIÓN DEL TRAUMA COMPLEJO</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D84B4ADA-D672-7F74-9D4E-36433EBA5412}"/>
              </a:ext>
            </a:extLst>
          </p:cNvPr>
          <p:cNvSpPr txBox="1">
            <a:spLocks noChangeArrowheads="1"/>
          </p:cNvSpPr>
          <p:nvPr/>
        </p:nvSpPr>
        <p:spPr bwMode="auto">
          <a:xfrm>
            <a:off x="0" y="1946771"/>
            <a:ext cx="12192000" cy="61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11113" lvl="4" indent="0" algn="ctr">
              <a:lnSpc>
                <a:spcPct val="150000"/>
              </a:lnSpc>
            </a:pPr>
            <a:r>
              <a:rPr lang="es-ES_tradnl" altLang="es-ES_tradnl" sz="1800" dirty="0">
                <a:solidFill>
                  <a:schemeClr val="tx1">
                    <a:lumMod val="65000"/>
                    <a:lumOff val="35000"/>
                  </a:schemeClr>
                </a:solidFill>
                <a:latin typeface="+mn-lt"/>
              </a:rPr>
              <a:t>Cuando hablamos de trauma, podemos dividir los eventos traumáticos en dos grupos:</a:t>
            </a:r>
          </a:p>
          <a:p>
            <a:pPr marL="11113" lvl="4" indent="0" algn="ctr">
              <a:lnSpc>
                <a:spcPct val="150000"/>
              </a:lnSpc>
            </a:pPr>
            <a:endParaRPr lang="es-ES_tradnl" altLang="es-ES_tradnl" sz="1800" dirty="0">
              <a:solidFill>
                <a:schemeClr val="tx1">
                  <a:lumMod val="65000"/>
                  <a:lumOff val="35000"/>
                </a:schemeClr>
              </a:solidFill>
              <a:latin typeface="+mn-lt"/>
            </a:endParaRPr>
          </a:p>
          <a:p>
            <a:pPr marL="11113" lvl="4" indent="0" algn="ctr">
              <a:lnSpc>
                <a:spcPct val="150000"/>
              </a:lnSpc>
            </a:pPr>
            <a:endParaRPr lang="es-ES_tradnl" altLang="es-ES_tradnl" dirty="0">
              <a:solidFill>
                <a:srgbClr val="DF839B"/>
              </a:solidFill>
              <a:latin typeface="+mn-lt"/>
            </a:endParaRPr>
          </a:p>
          <a:p>
            <a:pPr marL="11113" lvl="4" indent="0" algn="ctr">
              <a:lnSpc>
                <a:spcPct val="150000"/>
              </a:lnSpc>
            </a:pPr>
            <a:endParaRPr lang="es-ES_tradnl" altLang="es-ES_tradnl" dirty="0">
              <a:solidFill>
                <a:srgbClr val="DF839B"/>
              </a:solidFill>
              <a:latin typeface="+mn-lt"/>
            </a:endParaRPr>
          </a:p>
          <a:p>
            <a:pPr marL="296863" lvl="4" indent="-285750" algn="ctr">
              <a:lnSpc>
                <a:spcPct val="150000"/>
              </a:lnSpc>
              <a:buFontTx/>
              <a:buChar char="-"/>
            </a:pPr>
            <a:endParaRPr lang="es-ES_tradnl" altLang="es-ES_tradnl" dirty="0">
              <a:solidFill>
                <a:srgbClr val="DF839B"/>
              </a:solidFill>
              <a:latin typeface="+mn-lt"/>
            </a:endParaRPr>
          </a:p>
          <a:p>
            <a:pPr marL="296863" lvl="4" indent="-285750" algn="ctr">
              <a:lnSpc>
                <a:spcPct val="150000"/>
              </a:lnSpc>
              <a:buFontTx/>
              <a:buChar char="-"/>
            </a:pPr>
            <a:endParaRPr lang="es-ES_tradnl" altLang="es-ES_tradnl" dirty="0">
              <a:solidFill>
                <a:schemeClr val="tx1">
                  <a:lumMod val="65000"/>
                  <a:lumOff val="35000"/>
                </a:schemeClr>
              </a:solidFill>
              <a:latin typeface="+mn-lt"/>
            </a:endParaRPr>
          </a:p>
          <a:p>
            <a:pPr marL="11113" lvl="4" indent="0" algn="ctr">
              <a:lnSpc>
                <a:spcPct val="150000"/>
              </a:lnSpc>
            </a:pPr>
            <a:endParaRPr lang="es-ES_tradnl" altLang="es-ES_tradnl" sz="2400" b="1" dirty="0">
              <a:solidFill>
                <a:schemeClr val="tx1">
                  <a:lumMod val="65000"/>
                  <a:lumOff val="35000"/>
                </a:schemeClr>
              </a:solidFill>
              <a:latin typeface="Cambria" panose="02040503050406030204" pitchFamily="18" charset="0"/>
            </a:endParaRPr>
          </a:p>
          <a:p>
            <a:pPr marL="93663" lvl="3" indent="0" algn="ctr"/>
            <a:endParaRPr lang="es-ES_tradnl" altLang="es-ES_tradnl" sz="1800" b="1" dirty="0"/>
          </a:p>
        </p:txBody>
      </p:sp>
      <p:graphicFrame>
        <p:nvGraphicFramePr>
          <p:cNvPr id="3" name="Diagrama 2">
            <a:extLst>
              <a:ext uri="{FF2B5EF4-FFF2-40B4-BE49-F238E27FC236}">
                <a16:creationId xmlns:a16="http://schemas.microsoft.com/office/drawing/2014/main" id="{871C4222-9EAA-07DA-F4CF-6286734442AB}"/>
              </a:ext>
            </a:extLst>
          </p:cNvPr>
          <p:cNvGraphicFramePr/>
          <p:nvPr>
            <p:extLst>
              <p:ext uri="{D42A27DB-BD31-4B8C-83A1-F6EECF244321}">
                <p14:modId xmlns:p14="http://schemas.microsoft.com/office/powerpoint/2010/main" val="3330371788"/>
              </p:ext>
            </p:extLst>
          </p:nvPr>
        </p:nvGraphicFramePr>
        <p:xfrm>
          <a:off x="1905590" y="2563963"/>
          <a:ext cx="9019710" cy="3752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3">
            <a:extLst>
              <a:ext uri="{FF2B5EF4-FFF2-40B4-BE49-F238E27FC236}">
                <a16:creationId xmlns:a16="http://schemas.microsoft.com/office/drawing/2014/main" id="{5C46983C-66E9-1536-A6C2-83EA549ADC4C}"/>
              </a:ext>
            </a:extLst>
          </p:cNvPr>
          <p:cNvSpPr txBox="1"/>
          <p:nvPr/>
        </p:nvSpPr>
        <p:spPr>
          <a:xfrm>
            <a:off x="0" y="1359154"/>
            <a:ext cx="12192000" cy="400110"/>
          </a:xfrm>
          <a:prstGeom prst="rect">
            <a:avLst/>
          </a:prstGeom>
          <a:solidFill>
            <a:srgbClr val="FDE7F6"/>
          </a:solidFill>
        </p:spPr>
        <p:txBody>
          <a:bodyPr wrap="square" rtlCol="0">
            <a:spAutoFit/>
          </a:bodyPr>
          <a:lstStyle/>
          <a:p>
            <a:pPr algn="ctr"/>
            <a:r>
              <a:rPr lang="es-ES" sz="2000" b="1" dirty="0"/>
              <a:t>DIAGNÓSTICO</a:t>
            </a:r>
          </a:p>
        </p:txBody>
      </p:sp>
    </p:spTree>
    <p:extLst>
      <p:ext uri="{BB962C8B-B14F-4D97-AF65-F5344CB8AC3E}">
        <p14:creationId xmlns:p14="http://schemas.microsoft.com/office/powerpoint/2010/main" val="3112922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06E1A233-4429-741F-AA1C-B674B6DC87F2}"/>
              </a:ext>
            </a:extLst>
          </p:cNvPr>
          <p:cNvSpPr txBox="1">
            <a:spLocks noChangeArrowheads="1"/>
          </p:cNvSpPr>
          <p:nvPr/>
        </p:nvSpPr>
        <p:spPr bwMode="auto">
          <a:xfrm>
            <a:off x="752165" y="1353164"/>
            <a:ext cx="10687669" cy="4796736"/>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b="1" dirty="0">
                <a:solidFill>
                  <a:schemeClr val="tx1">
                    <a:lumMod val="65000"/>
                    <a:lumOff val="35000"/>
                  </a:schemeClr>
                </a:solidFill>
                <a:highlight>
                  <a:srgbClr val="FDE7F6"/>
                </a:highlight>
                <a:latin typeface="+mn-lt"/>
                <a:ea typeface="Calibri" panose="020F0502020204030204" pitchFamily="34" charset="0"/>
              </a:rPr>
              <a:t>9. TRABAJAR Y ENTENDER EL APEGO Y SU SISTEMA FAMILIAR</a:t>
            </a:r>
          </a:p>
          <a:p>
            <a:pPr marL="285750" indent="-285750" algn="just">
              <a:lnSpc>
                <a:spcPct val="150000"/>
              </a:lnSpc>
              <a:spcAft>
                <a:spcPts val="800"/>
              </a:spcAft>
              <a:buFontTx/>
              <a:buChar char="-"/>
            </a:pPr>
            <a:r>
              <a:rPr lang="es-ES" b="1" dirty="0">
                <a:solidFill>
                  <a:schemeClr val="tx1">
                    <a:lumMod val="65000"/>
                    <a:lumOff val="35000"/>
                  </a:schemeClr>
                </a:solidFill>
                <a:latin typeface="+mn-lt"/>
                <a:ea typeface="Calibri" panose="020F0502020204030204" pitchFamily="34" charset="0"/>
              </a:rPr>
              <a:t>Objetivo</a:t>
            </a:r>
            <a:r>
              <a:rPr lang="es-ES" dirty="0">
                <a:solidFill>
                  <a:schemeClr val="tx1">
                    <a:lumMod val="65000"/>
                    <a:lumOff val="35000"/>
                  </a:schemeClr>
                </a:solidFill>
                <a:latin typeface="+mn-lt"/>
                <a:ea typeface="Calibri" panose="020F0502020204030204" pitchFamily="34" charset="0"/>
              </a:rPr>
              <a:t>: entender las bases del apego y trabajar los vínculos traumáticos. Lo dividimos en área de pareja y área  familiar.</a:t>
            </a:r>
          </a:p>
          <a:p>
            <a:pPr marL="285750" indent="-285750" algn="just">
              <a:lnSpc>
                <a:spcPct val="150000"/>
              </a:lnSpc>
              <a:spcAft>
                <a:spcPts val="800"/>
              </a:spcAft>
              <a:buFontTx/>
              <a:buChar char="-"/>
            </a:pPr>
            <a:r>
              <a:rPr lang="es-ES" dirty="0">
                <a:solidFill>
                  <a:schemeClr val="tx1">
                    <a:lumMod val="65000"/>
                    <a:lumOff val="35000"/>
                  </a:schemeClr>
                </a:solidFill>
                <a:latin typeface="+mn-lt"/>
                <a:ea typeface="Calibri" panose="020F0502020204030204" pitchFamily="34" charset="0"/>
              </a:rPr>
              <a:t>En el </a:t>
            </a:r>
            <a:r>
              <a:rPr lang="es-ES" b="1" dirty="0">
                <a:solidFill>
                  <a:schemeClr val="tx1">
                    <a:lumMod val="65000"/>
                    <a:lumOff val="35000"/>
                  </a:schemeClr>
                </a:solidFill>
                <a:latin typeface="+mn-lt"/>
                <a:ea typeface="Calibri" panose="020F0502020204030204" pitchFamily="34" charset="0"/>
              </a:rPr>
              <a:t>área de pareja</a:t>
            </a:r>
            <a:r>
              <a:rPr lang="es-ES" dirty="0">
                <a:solidFill>
                  <a:schemeClr val="tx1">
                    <a:lumMod val="65000"/>
                    <a:lumOff val="35000"/>
                  </a:schemeClr>
                </a:solidFill>
                <a:latin typeface="+mn-lt"/>
                <a:ea typeface="Calibri" panose="020F0502020204030204" pitchFamily="34" charset="0"/>
              </a:rPr>
              <a:t>: trabajamos las secuelas del maltrato, bases de relaciones sanas, red </a:t>
            </a:r>
            <a:r>
              <a:rPr lang="es-ES" dirty="0" err="1">
                <a:solidFill>
                  <a:schemeClr val="tx1">
                    <a:lumMod val="65000"/>
                    <a:lumOff val="35000"/>
                  </a:schemeClr>
                </a:solidFill>
                <a:latin typeface="+mn-lt"/>
                <a:ea typeface="Calibri" panose="020F0502020204030204" pitchFamily="34" charset="0"/>
              </a:rPr>
              <a:t>flags</a:t>
            </a:r>
            <a:r>
              <a:rPr lang="es-ES" dirty="0">
                <a:solidFill>
                  <a:schemeClr val="tx1">
                    <a:lumMod val="65000"/>
                    <a:lumOff val="35000"/>
                  </a:schemeClr>
                </a:solidFill>
                <a:latin typeface="+mn-lt"/>
                <a:ea typeface="Calibri" panose="020F0502020204030204" pitchFamily="34" charset="0"/>
              </a:rPr>
              <a:t>, defensas psicológicas características de las víctimas, reconocer poco a poco que lo que sufrió fue maltrato (no lo nombraba), entender el perfil del agresor, entender cómo funciona el cerebro ante situaciones extremas, trabajar las emociones asociadas, el lenguaje interno negativo y las creencias.</a:t>
            </a:r>
          </a:p>
          <a:p>
            <a:pPr marL="1706562" lvl="3" indent="-285750" algn="just">
              <a:lnSpc>
                <a:spcPct val="150000"/>
              </a:lnSpc>
              <a:spcAft>
                <a:spcPts val="800"/>
              </a:spcAft>
              <a:buFontTx/>
              <a:buChar char="-"/>
            </a:pPr>
            <a:r>
              <a:rPr lang="es-ES" sz="1800" dirty="0">
                <a:solidFill>
                  <a:schemeClr val="tx1">
                    <a:lumMod val="65000"/>
                    <a:lumOff val="35000"/>
                  </a:schemeClr>
                </a:solidFill>
                <a:latin typeface="+mn-lt"/>
                <a:ea typeface="Calibri" panose="020F0502020204030204" pitchFamily="34" charset="0"/>
              </a:rPr>
              <a:t>Trabajamos los diferentes </a:t>
            </a:r>
            <a:r>
              <a:rPr lang="es-ES" sz="1800" b="1" dirty="0">
                <a:solidFill>
                  <a:schemeClr val="tx1">
                    <a:lumMod val="65000"/>
                    <a:lumOff val="35000"/>
                  </a:schemeClr>
                </a:solidFill>
                <a:latin typeface="+mn-lt"/>
                <a:ea typeface="Calibri" panose="020F0502020204030204" pitchFamily="34" charset="0"/>
              </a:rPr>
              <a:t>estilos de apego </a:t>
            </a:r>
            <a:r>
              <a:rPr lang="es-ES" sz="1800" dirty="0">
                <a:solidFill>
                  <a:schemeClr val="tx1">
                    <a:lumMod val="65000"/>
                    <a:lumOff val="35000"/>
                  </a:schemeClr>
                </a:solidFill>
                <a:latin typeface="+mn-lt"/>
                <a:ea typeface="Calibri" panose="020F0502020204030204" pitchFamily="34" charset="0"/>
              </a:rPr>
              <a:t>(le recomiendo “maneras de amar”), </a:t>
            </a:r>
          </a:p>
          <a:p>
            <a:pPr marL="1706562" lvl="3" indent="-285750" algn="just">
              <a:lnSpc>
                <a:spcPct val="150000"/>
              </a:lnSpc>
              <a:spcAft>
                <a:spcPts val="800"/>
              </a:spcAft>
              <a:buFontTx/>
              <a:buChar char="-"/>
            </a:pPr>
            <a:r>
              <a:rPr lang="es-ES" sz="1800" dirty="0">
                <a:solidFill>
                  <a:schemeClr val="tx1">
                    <a:lumMod val="65000"/>
                    <a:lumOff val="35000"/>
                  </a:schemeClr>
                </a:solidFill>
                <a:latin typeface="+mn-lt"/>
                <a:ea typeface="Calibri" panose="020F0502020204030204" pitchFamily="34" charset="0"/>
              </a:rPr>
              <a:t>Entendemos el </a:t>
            </a:r>
            <a:r>
              <a:rPr lang="es-ES" sz="1800" b="1" dirty="0">
                <a:solidFill>
                  <a:schemeClr val="tx1">
                    <a:lumMod val="65000"/>
                    <a:lumOff val="35000"/>
                  </a:schemeClr>
                </a:solidFill>
                <a:latin typeface="+mn-lt"/>
                <a:ea typeface="Calibri" panose="020F0502020204030204" pitchFamily="34" charset="0"/>
              </a:rPr>
              <a:t>sistema de apego </a:t>
            </a:r>
            <a:r>
              <a:rPr lang="es-ES" sz="1800" dirty="0">
                <a:solidFill>
                  <a:schemeClr val="tx1">
                    <a:lumMod val="65000"/>
                    <a:lumOff val="35000"/>
                  </a:schemeClr>
                </a:solidFill>
                <a:latin typeface="+mn-lt"/>
                <a:ea typeface="Calibri" panose="020F0502020204030204" pitchFamily="34" charset="0"/>
              </a:rPr>
              <a:t>y cuando se activa y por qué</a:t>
            </a:r>
          </a:p>
          <a:p>
            <a:pPr marL="1706562" lvl="3" indent="-285750" algn="just">
              <a:lnSpc>
                <a:spcPct val="150000"/>
              </a:lnSpc>
              <a:spcAft>
                <a:spcPts val="800"/>
              </a:spcAft>
              <a:buFontTx/>
              <a:buChar char="-"/>
            </a:pPr>
            <a:r>
              <a:rPr lang="es-ES" sz="1800" b="1" dirty="0">
                <a:solidFill>
                  <a:schemeClr val="tx1">
                    <a:lumMod val="65000"/>
                    <a:lumOff val="35000"/>
                  </a:schemeClr>
                </a:solidFill>
                <a:latin typeface="+mn-lt"/>
                <a:ea typeface="Calibri" panose="020F0502020204030204" pitchFamily="34" charset="0"/>
              </a:rPr>
              <a:t>Modificamos patrones anteriores </a:t>
            </a:r>
            <a:r>
              <a:rPr lang="es-ES" sz="1800" dirty="0">
                <a:solidFill>
                  <a:schemeClr val="tx1">
                    <a:lumMod val="65000"/>
                    <a:lumOff val="35000"/>
                  </a:schemeClr>
                </a:solidFill>
                <a:latin typeface="+mn-lt"/>
                <a:ea typeface="Calibri" panose="020F0502020204030204" pitchFamily="34" charset="0"/>
              </a:rPr>
              <a:t>y aprendemos a </a:t>
            </a:r>
            <a:r>
              <a:rPr lang="es-ES" sz="1800" b="1" dirty="0">
                <a:solidFill>
                  <a:schemeClr val="tx1">
                    <a:lumMod val="65000"/>
                    <a:lumOff val="35000"/>
                  </a:schemeClr>
                </a:solidFill>
                <a:latin typeface="+mn-lt"/>
                <a:ea typeface="Calibri" panose="020F0502020204030204" pitchFamily="34" charset="0"/>
              </a:rPr>
              <a:t>detectar perfiles peligrosos</a:t>
            </a:r>
          </a:p>
        </p:txBody>
      </p:sp>
    </p:spTree>
    <p:extLst>
      <p:ext uri="{BB962C8B-B14F-4D97-AF65-F5344CB8AC3E}">
        <p14:creationId xmlns:p14="http://schemas.microsoft.com/office/powerpoint/2010/main" val="1951061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2" name="Marcador de texto 2">
            <a:extLst>
              <a:ext uri="{FF2B5EF4-FFF2-40B4-BE49-F238E27FC236}">
                <a16:creationId xmlns:a16="http://schemas.microsoft.com/office/drawing/2014/main" id="{06E1A233-4429-741F-AA1C-B674B6DC87F2}"/>
              </a:ext>
            </a:extLst>
          </p:cNvPr>
          <p:cNvSpPr txBox="1">
            <a:spLocks noChangeArrowheads="1"/>
          </p:cNvSpPr>
          <p:nvPr/>
        </p:nvSpPr>
        <p:spPr bwMode="auto">
          <a:xfrm>
            <a:off x="752165" y="1818470"/>
            <a:ext cx="10687669" cy="4156599"/>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285750" indent="-285750" algn="just">
              <a:lnSpc>
                <a:spcPct val="150000"/>
              </a:lnSpc>
              <a:spcAft>
                <a:spcPts val="800"/>
              </a:spcAft>
              <a:buFontTx/>
              <a:buChar char="-"/>
            </a:pPr>
            <a:r>
              <a:rPr lang="es-ES" dirty="0">
                <a:solidFill>
                  <a:schemeClr val="tx1">
                    <a:lumMod val="65000"/>
                    <a:lumOff val="35000"/>
                  </a:schemeClr>
                </a:solidFill>
                <a:latin typeface="+mn-lt"/>
                <a:ea typeface="Calibri" panose="020F0502020204030204" pitchFamily="34" charset="0"/>
              </a:rPr>
              <a:t>En el </a:t>
            </a:r>
            <a:r>
              <a:rPr lang="es-ES" b="1" dirty="0">
                <a:solidFill>
                  <a:schemeClr val="tx1">
                    <a:lumMod val="65000"/>
                    <a:lumOff val="35000"/>
                  </a:schemeClr>
                </a:solidFill>
                <a:latin typeface="+mn-lt"/>
                <a:ea typeface="Calibri" panose="020F0502020204030204" pitchFamily="34" charset="0"/>
              </a:rPr>
              <a:t>área familiar</a:t>
            </a:r>
            <a:r>
              <a:rPr lang="es-ES" dirty="0">
                <a:solidFill>
                  <a:schemeClr val="tx1">
                    <a:lumMod val="65000"/>
                    <a:lumOff val="35000"/>
                  </a:schemeClr>
                </a:solidFill>
                <a:latin typeface="+mn-lt"/>
                <a:ea typeface="Calibri" panose="020F0502020204030204" pitchFamily="34" charset="0"/>
              </a:rPr>
              <a:t>: vamos elaborando un perfil psicológico tanto de su padre cómo de su madre, anotamos frases y palabras textuales características desde la infancia, detectamos el lenguaje interno que proviene de su madre, trabajamos la identificación del chantaje y la manipulación y cómo responder ante ello sin recurrir a la sumisión, establecemos límites.</a:t>
            </a:r>
          </a:p>
          <a:p>
            <a:pPr marL="1706562" lvl="3" indent="-285750" algn="just">
              <a:lnSpc>
                <a:spcPct val="150000"/>
              </a:lnSpc>
              <a:spcAft>
                <a:spcPts val="800"/>
              </a:spcAft>
              <a:buFontTx/>
              <a:buChar char="-"/>
            </a:pPr>
            <a:r>
              <a:rPr lang="es-ES" sz="1800" dirty="0">
                <a:solidFill>
                  <a:schemeClr val="tx1">
                    <a:lumMod val="65000"/>
                    <a:lumOff val="35000"/>
                  </a:schemeClr>
                </a:solidFill>
                <a:latin typeface="+mn-lt"/>
                <a:ea typeface="Calibri" panose="020F0502020204030204" pitchFamily="34" charset="0"/>
              </a:rPr>
              <a:t>Entender su </a:t>
            </a:r>
            <a:r>
              <a:rPr lang="es-ES" sz="1800" b="1" dirty="0">
                <a:solidFill>
                  <a:schemeClr val="tx1">
                    <a:lumMod val="65000"/>
                    <a:lumOff val="35000"/>
                  </a:schemeClr>
                </a:solidFill>
                <a:latin typeface="+mn-lt"/>
                <a:ea typeface="Calibri" panose="020F0502020204030204" pitchFamily="34" charset="0"/>
              </a:rPr>
              <a:t>sistema familiar</a:t>
            </a:r>
            <a:r>
              <a:rPr lang="es-ES" sz="1800" dirty="0">
                <a:solidFill>
                  <a:schemeClr val="tx1">
                    <a:lumMod val="65000"/>
                    <a:lumOff val="35000"/>
                  </a:schemeClr>
                </a:solidFill>
                <a:latin typeface="+mn-lt"/>
                <a:ea typeface="Calibri" panose="020F0502020204030204" pitchFamily="34" charset="0"/>
              </a:rPr>
              <a:t>, los roles, personalidades, rasgos, dinámicas, etc.</a:t>
            </a:r>
          </a:p>
          <a:p>
            <a:pPr marL="1706562" lvl="3" indent="-285750" algn="just">
              <a:lnSpc>
                <a:spcPct val="150000"/>
              </a:lnSpc>
              <a:spcAft>
                <a:spcPts val="800"/>
              </a:spcAft>
              <a:buFontTx/>
              <a:buChar char="-"/>
            </a:pPr>
            <a:r>
              <a:rPr lang="es-ES" sz="1800" dirty="0">
                <a:solidFill>
                  <a:schemeClr val="tx1">
                    <a:lumMod val="65000"/>
                    <a:lumOff val="35000"/>
                  </a:schemeClr>
                </a:solidFill>
                <a:latin typeface="+mn-lt"/>
                <a:ea typeface="Calibri" panose="020F0502020204030204" pitchFamily="34" charset="0"/>
              </a:rPr>
              <a:t>Entendemos </a:t>
            </a:r>
            <a:r>
              <a:rPr lang="es-ES" sz="1800" b="1" dirty="0">
                <a:solidFill>
                  <a:schemeClr val="tx1">
                    <a:lumMod val="65000"/>
                    <a:lumOff val="35000"/>
                  </a:schemeClr>
                </a:solidFill>
                <a:latin typeface="+mn-lt"/>
                <a:ea typeface="Calibri" panose="020F0502020204030204" pitchFamily="34" charset="0"/>
              </a:rPr>
              <a:t>heridas de la infancia y las integramos </a:t>
            </a:r>
            <a:r>
              <a:rPr lang="es-ES" sz="1800" dirty="0">
                <a:solidFill>
                  <a:schemeClr val="tx1">
                    <a:lumMod val="65000"/>
                    <a:lumOff val="35000"/>
                  </a:schemeClr>
                </a:solidFill>
                <a:latin typeface="+mn-lt"/>
                <a:ea typeface="Calibri" panose="020F0502020204030204" pitchFamily="34" charset="0"/>
              </a:rPr>
              <a:t>(herida de abandono y rechazo asociadas a la parte niña), entendemos que se siguen activando a día de hoy.</a:t>
            </a:r>
          </a:p>
          <a:p>
            <a:pPr marL="1706562" lvl="3" indent="-285750" algn="just">
              <a:lnSpc>
                <a:spcPct val="150000"/>
              </a:lnSpc>
              <a:spcAft>
                <a:spcPts val="800"/>
              </a:spcAft>
              <a:buFontTx/>
              <a:buChar char="-"/>
            </a:pPr>
            <a:r>
              <a:rPr lang="es-ES" sz="1800" dirty="0">
                <a:solidFill>
                  <a:schemeClr val="tx1">
                    <a:lumMod val="65000"/>
                    <a:lumOff val="35000"/>
                  </a:schemeClr>
                </a:solidFill>
                <a:latin typeface="+mn-lt"/>
                <a:ea typeface="Calibri" panose="020F0502020204030204" pitchFamily="34" charset="0"/>
              </a:rPr>
              <a:t>Trabajamos la </a:t>
            </a:r>
            <a:r>
              <a:rPr lang="es-ES" sz="1800" b="1" dirty="0" err="1">
                <a:solidFill>
                  <a:schemeClr val="tx1">
                    <a:lumMod val="65000"/>
                    <a:lumOff val="35000"/>
                  </a:schemeClr>
                </a:solidFill>
                <a:latin typeface="+mn-lt"/>
                <a:ea typeface="Calibri" panose="020F0502020204030204" pitchFamily="34" charset="0"/>
              </a:rPr>
              <a:t>desculpabilización</a:t>
            </a:r>
            <a:r>
              <a:rPr lang="es-ES" sz="1800" b="1" dirty="0">
                <a:solidFill>
                  <a:schemeClr val="tx1">
                    <a:lumMod val="65000"/>
                    <a:lumOff val="35000"/>
                  </a:schemeClr>
                </a:solidFill>
                <a:latin typeface="+mn-lt"/>
                <a:ea typeface="Calibri" panose="020F0502020204030204" pitchFamily="34" charset="0"/>
              </a:rPr>
              <a:t> </a:t>
            </a:r>
            <a:r>
              <a:rPr lang="es-ES" sz="1800" dirty="0">
                <a:solidFill>
                  <a:schemeClr val="tx1">
                    <a:lumMod val="65000"/>
                    <a:lumOff val="35000"/>
                  </a:schemeClr>
                </a:solidFill>
                <a:latin typeface="+mn-lt"/>
                <a:ea typeface="Calibri" panose="020F0502020204030204" pitchFamily="34" charset="0"/>
              </a:rPr>
              <a:t>y la validación emocional por tomar distancia con su madre y por hablar de ella (cuando la nombramos en sesión se siente “mala persona”)</a:t>
            </a:r>
          </a:p>
        </p:txBody>
      </p:sp>
    </p:spTree>
    <p:extLst>
      <p:ext uri="{BB962C8B-B14F-4D97-AF65-F5344CB8AC3E}">
        <p14:creationId xmlns:p14="http://schemas.microsoft.com/office/powerpoint/2010/main" val="3831455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PROGRAMA DE INTERVENCIÓN</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20D94D19-4FFF-448E-8AC5-616B12DCE752}"/>
              </a:ext>
            </a:extLst>
          </p:cNvPr>
          <p:cNvSpPr txBox="1">
            <a:spLocks noChangeArrowheads="1"/>
          </p:cNvSpPr>
          <p:nvPr/>
        </p:nvSpPr>
        <p:spPr bwMode="auto">
          <a:xfrm>
            <a:off x="861023" y="1642756"/>
            <a:ext cx="10469954" cy="4835779"/>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lgn="just">
              <a:lnSpc>
                <a:spcPct val="150000"/>
              </a:lnSpc>
              <a:spcAft>
                <a:spcPts val="800"/>
              </a:spcAft>
            </a:pPr>
            <a:r>
              <a:rPr lang="es-ES" b="1" dirty="0">
                <a:solidFill>
                  <a:schemeClr val="tx1">
                    <a:lumMod val="65000"/>
                    <a:lumOff val="35000"/>
                  </a:schemeClr>
                </a:solidFill>
                <a:highlight>
                  <a:srgbClr val="FDE7F6"/>
                </a:highlight>
                <a:latin typeface="+mn-lt"/>
                <a:ea typeface="Calibri" panose="020F0502020204030204" pitchFamily="34" charset="0"/>
              </a:rPr>
              <a:t>10. TRABAJAR LA AUTOESTIMA, AUTONOMÍA, NUEVOS HÁBITOS Y RECURSOS</a:t>
            </a:r>
          </a:p>
          <a:p>
            <a:pPr marL="411163" indent="-93663"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 Al ser una paciente </a:t>
            </a:r>
            <a:r>
              <a:rPr lang="es-ES" b="1" dirty="0">
                <a:solidFill>
                  <a:schemeClr val="tx1">
                    <a:lumMod val="65000"/>
                    <a:lumOff val="35000"/>
                  </a:schemeClr>
                </a:solidFill>
                <a:latin typeface="+mn-lt"/>
                <a:ea typeface="Calibri" panose="020F0502020204030204" pitchFamily="34" charset="0"/>
              </a:rPr>
              <a:t>infantilizada</a:t>
            </a:r>
            <a:r>
              <a:rPr lang="es-ES" dirty="0">
                <a:solidFill>
                  <a:schemeClr val="tx1">
                    <a:lumMod val="65000"/>
                    <a:lumOff val="35000"/>
                  </a:schemeClr>
                </a:solidFill>
                <a:latin typeface="+mn-lt"/>
                <a:ea typeface="Calibri" panose="020F0502020204030204" pitchFamily="34" charset="0"/>
              </a:rPr>
              <a:t> por su entorno en aspectos personales, pero muy ambiciosa en el ámbito laboral y con un puesto importante, era imprescindible trabajar con la integración de las partes tan diferenciadas que estaban en constante lucha (mientras una parte se esforzaba, se exigía, tenía éxito profesional, otra parte se mostraba asustada, vulnerable, incapaz de relacionarse sin entrar en pánico al abandono, etc.) Esto le generaba bloqueo y procrastinación en su vida personal.</a:t>
            </a:r>
          </a:p>
          <a:p>
            <a:pPr marL="411163" indent="-93663" algn="just">
              <a:lnSpc>
                <a:spcPct val="150000"/>
              </a:lnSpc>
              <a:spcAft>
                <a:spcPts val="800"/>
              </a:spcAft>
            </a:pPr>
            <a:r>
              <a:rPr lang="es-ES" dirty="0">
                <a:solidFill>
                  <a:schemeClr val="tx1">
                    <a:lumMod val="65000"/>
                    <a:lumOff val="35000"/>
                  </a:schemeClr>
                </a:solidFill>
                <a:latin typeface="+mn-lt"/>
                <a:ea typeface="Calibri" panose="020F0502020204030204" pitchFamily="34" charset="0"/>
              </a:rPr>
              <a:t>- Por ello, trabajamos en la recuperación de hábitos cotidianos, funcionalidad más allá del trabajo, socialización sana, realizar actividades sola, se muda a otra ciudad y vive sola, viajar sola, factores de resiliencia, partes libres de trauma y prevención de “recaídas”.</a:t>
            </a:r>
          </a:p>
          <a:p>
            <a:pPr marL="0" indent="0" algn="just">
              <a:lnSpc>
                <a:spcPct val="150000"/>
              </a:lnSpc>
              <a:spcAft>
                <a:spcPts val="800"/>
              </a:spcAft>
            </a:pPr>
            <a:endParaRPr lang="es-ES" sz="1700" dirty="0">
              <a:solidFill>
                <a:srgbClr val="FF0000"/>
              </a:solidFill>
              <a:ea typeface="Calibri" panose="020F0502020204030204" pitchFamily="34" charset="0"/>
            </a:endParaRPr>
          </a:p>
        </p:txBody>
      </p:sp>
    </p:spTree>
    <p:extLst>
      <p:ext uri="{BB962C8B-B14F-4D97-AF65-F5344CB8AC3E}">
        <p14:creationId xmlns:p14="http://schemas.microsoft.com/office/powerpoint/2010/main" val="2473029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CONCLUSIONES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20D94D19-4FFF-448E-8AC5-616B12DCE752}"/>
              </a:ext>
            </a:extLst>
          </p:cNvPr>
          <p:cNvSpPr txBox="1">
            <a:spLocks noChangeArrowheads="1"/>
          </p:cNvSpPr>
          <p:nvPr/>
        </p:nvSpPr>
        <p:spPr bwMode="auto">
          <a:xfrm>
            <a:off x="861023" y="1796883"/>
            <a:ext cx="10469954" cy="4835779"/>
          </a:xfrm>
          <a:prstGeom prst="rect">
            <a:avLst/>
          </a:prstGeom>
          <a:noFill/>
          <a:ln>
            <a:noFill/>
          </a:ln>
        </p:spPr>
        <p:txBody>
          <a:bodyPr/>
          <a:lstStyle>
            <a:lvl1pPr marL="179388" indent="-179388">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El trauma complejo todavía está en constante estudio, y el debate diagnóstico continúa.</a:t>
            </a:r>
          </a:p>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Cómo terapeutas, no es tan importante catalogar y etiquetar. Es mejor realizar una intervención profunda y completa acorde a las necesidades particulares de la persona.</a:t>
            </a:r>
          </a:p>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En trauma complejo, la sintomatología es muy variada y no necesariamente presentan trastornos específicos, suelen ser manifestaciones del trauma que en cada persona se expresa de una forma diferente.</a:t>
            </a:r>
          </a:p>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Es muy importante combinar diferentes técnicas y estrategias integradoras dada la gravedad y complejidad de estos casos, pero independientemente de la técnica, lo más importante es entender el global de la persona, sus patrones y su estructura psicológica para que la intervención tenga un sentido.</a:t>
            </a:r>
          </a:p>
        </p:txBody>
      </p:sp>
    </p:spTree>
    <p:extLst>
      <p:ext uri="{BB962C8B-B14F-4D97-AF65-F5344CB8AC3E}">
        <p14:creationId xmlns:p14="http://schemas.microsoft.com/office/powerpoint/2010/main" val="764842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CONCLUSIONES</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DB4D9434-4667-007A-7631-66263CDEAAEB}"/>
              </a:ext>
            </a:extLst>
          </p:cNvPr>
          <p:cNvSpPr txBox="1"/>
          <p:nvPr/>
        </p:nvSpPr>
        <p:spPr>
          <a:xfrm>
            <a:off x="1096488" y="2106522"/>
            <a:ext cx="9999023" cy="2644955"/>
          </a:xfrm>
          <a:prstGeom prst="rect">
            <a:avLst/>
          </a:prstGeom>
          <a:noFill/>
        </p:spPr>
        <p:txBody>
          <a:bodyPr wrap="square">
            <a:spAutoFit/>
          </a:bodyPr>
          <a:lstStyle/>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El vínculo entre paciente y terapeuta en casos de trauma complejo, se puede enfrentar a retos a lo largo de la intervención, y es importante realizar supervisiones y autocuidado del terapeuta para evitar que repercuta en el proceso.</a:t>
            </a:r>
          </a:p>
          <a:p>
            <a:pPr marL="285750" indent="-285750" algn="just">
              <a:lnSpc>
                <a:spcPct val="150000"/>
              </a:lnSpc>
              <a:spcAft>
                <a:spcPts val="800"/>
              </a:spcAft>
              <a:buFont typeface="Arial" panose="020B0604020202020204" pitchFamily="34" charset="0"/>
              <a:buChar char="•"/>
            </a:pPr>
            <a:r>
              <a:rPr lang="es-ES" dirty="0">
                <a:solidFill>
                  <a:schemeClr val="tx1">
                    <a:lumMod val="65000"/>
                    <a:lumOff val="35000"/>
                  </a:schemeClr>
                </a:solidFill>
                <a:latin typeface="+mn-lt"/>
                <a:ea typeface="Calibri" panose="020F0502020204030204" pitchFamily="34" charset="0"/>
              </a:rPr>
              <a:t>En estos casos, al estar afectadas casi todas las áreas de la vida del paciente, no es tan importante tener un protocolo rígido o una estructura muy marcada. Es más productivo detectar las necesidades del paciente y ser muy flexibles en las intervenciones.</a:t>
            </a:r>
          </a:p>
        </p:txBody>
      </p:sp>
    </p:spTree>
    <p:extLst>
      <p:ext uri="{BB962C8B-B14F-4D97-AF65-F5344CB8AC3E}">
        <p14:creationId xmlns:p14="http://schemas.microsoft.com/office/powerpoint/2010/main" val="4087905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a:extLst>
              <a:ext uri="{FF2B5EF4-FFF2-40B4-BE49-F238E27FC236}">
                <a16:creationId xmlns:a16="http://schemas.microsoft.com/office/drawing/2014/main" id="{819D2A18-57A8-9F6E-CD28-216645947E11}"/>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6F49E0F0-B335-42E5-1874-962EF0893E87}"/>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13D4AD60-97E2-D05F-40BB-C3AE7091F295}"/>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BIBLIOGRAFÍA</a:t>
            </a:r>
          </a:p>
        </p:txBody>
      </p:sp>
      <p:sp>
        <p:nvSpPr>
          <p:cNvPr id="2" name="CuadroTexto 1">
            <a:extLst>
              <a:ext uri="{FF2B5EF4-FFF2-40B4-BE49-F238E27FC236}">
                <a16:creationId xmlns:a16="http://schemas.microsoft.com/office/drawing/2014/main" id="{2BD6EBF0-9EFD-E9C9-BFEE-B51F316FB6E8}"/>
              </a:ext>
            </a:extLst>
          </p:cNvPr>
          <p:cNvSpPr txBox="1"/>
          <p:nvPr/>
        </p:nvSpPr>
        <p:spPr>
          <a:xfrm>
            <a:off x="805299" y="1340688"/>
            <a:ext cx="10581402" cy="5293757"/>
          </a:xfrm>
          <a:prstGeom prst="rect">
            <a:avLst/>
          </a:prstGeom>
          <a:noFill/>
        </p:spPr>
        <p:txBody>
          <a:bodyPr wrap="square" rtlCol="0">
            <a:spAutoFit/>
          </a:bodyPr>
          <a:lstStyle/>
          <a:p>
            <a:r>
              <a:rPr lang="es-ES" dirty="0">
                <a:solidFill>
                  <a:schemeClr val="tx1">
                    <a:lumMod val="65000"/>
                    <a:lumOff val="35000"/>
                  </a:schemeClr>
                </a:solidFill>
                <a:effectLst/>
              </a:rPr>
              <a:t>Bárez, N. (2022). Psicoterapia integradora, trauma y apego. Ediciones </a:t>
            </a:r>
            <a:r>
              <a:rPr lang="es-ES" dirty="0" err="1">
                <a:solidFill>
                  <a:schemeClr val="tx1">
                    <a:lumMod val="65000"/>
                    <a:lumOff val="35000"/>
                  </a:schemeClr>
                </a:solidFill>
                <a:effectLst/>
              </a:rPr>
              <a:t>psicointegradora</a:t>
            </a:r>
            <a:r>
              <a:rPr lang="es-ES" dirty="0">
                <a:solidFill>
                  <a:schemeClr val="tx1">
                    <a:lumMod val="65000"/>
                    <a:lumOff val="35000"/>
                  </a:schemeClr>
                </a:solidFill>
                <a:effectLst/>
              </a:rPr>
              <a:t>.</a:t>
            </a:r>
          </a:p>
          <a:p>
            <a:endParaRPr lang="es-ES" dirty="0">
              <a:solidFill>
                <a:schemeClr val="tx1">
                  <a:lumMod val="65000"/>
                  <a:lumOff val="35000"/>
                </a:schemeClr>
              </a:solidFill>
            </a:endParaRPr>
          </a:p>
          <a:p>
            <a:r>
              <a:rPr lang="es-ES" dirty="0" err="1">
                <a:solidFill>
                  <a:schemeClr val="tx1">
                    <a:lumMod val="65000"/>
                    <a:lumOff val="35000"/>
                  </a:schemeClr>
                </a:solidFill>
                <a:effectLst/>
              </a:rPr>
              <a:t>Boon</a:t>
            </a:r>
            <a:r>
              <a:rPr lang="es-ES" dirty="0">
                <a:solidFill>
                  <a:schemeClr val="tx1">
                    <a:lumMod val="65000"/>
                    <a:lumOff val="35000"/>
                  </a:schemeClr>
                </a:solidFill>
                <a:effectLst/>
              </a:rPr>
              <a:t>, S. (2015). Vivir con disociación traumática. Desclée De Brouwer.</a:t>
            </a:r>
          </a:p>
          <a:p>
            <a:endParaRPr lang="es-ES" dirty="0">
              <a:solidFill>
                <a:schemeClr val="tx1">
                  <a:lumMod val="65000"/>
                  <a:lumOff val="35000"/>
                </a:schemeClr>
              </a:solidFill>
            </a:endParaRPr>
          </a:p>
          <a:p>
            <a:r>
              <a:rPr lang="es-ES" dirty="0">
                <a:solidFill>
                  <a:schemeClr val="tx1">
                    <a:lumMod val="65000"/>
                    <a:lumOff val="35000"/>
                  </a:schemeClr>
                </a:solidFill>
                <a:effectLst/>
              </a:rPr>
              <a:t>González, A. (2017). No soy yo: Entendiendo El Trauma Complejo, El Apego, y La</a:t>
            </a:r>
          </a:p>
          <a:p>
            <a:r>
              <a:rPr lang="es-ES" dirty="0">
                <a:solidFill>
                  <a:schemeClr val="tx1">
                    <a:lumMod val="65000"/>
                    <a:lumOff val="35000"/>
                  </a:schemeClr>
                </a:solidFill>
                <a:effectLst/>
              </a:rPr>
              <a:t>Disociación: Una Guía Para Pacientes.</a:t>
            </a:r>
          </a:p>
          <a:p>
            <a:endParaRPr lang="es-ES" dirty="0">
              <a:solidFill>
                <a:schemeClr val="tx1">
                  <a:lumMod val="65000"/>
                  <a:lumOff val="35000"/>
                </a:schemeClr>
              </a:solidFill>
            </a:endParaRPr>
          </a:p>
          <a:p>
            <a:r>
              <a:rPr lang="es-ES" dirty="0">
                <a:solidFill>
                  <a:schemeClr val="tx1">
                    <a:lumMod val="65000"/>
                    <a:lumOff val="35000"/>
                  </a:schemeClr>
                </a:solidFill>
                <a:effectLst/>
              </a:rPr>
              <a:t>Hill, D. (2020). Teoría de la regulación del afecto: Un modelo clínico. </a:t>
            </a:r>
            <a:r>
              <a:rPr lang="es-ES" dirty="0" err="1">
                <a:solidFill>
                  <a:schemeClr val="tx1">
                    <a:lumMod val="65000"/>
                    <a:lumOff val="35000"/>
                  </a:schemeClr>
                </a:solidFill>
                <a:effectLst/>
              </a:rPr>
              <a:t>Eleftheria</a:t>
            </a:r>
            <a:r>
              <a:rPr lang="es-ES" dirty="0">
                <a:solidFill>
                  <a:schemeClr val="tx1">
                    <a:lumMod val="65000"/>
                    <a:lumOff val="35000"/>
                  </a:schemeClr>
                </a:solidFill>
                <a:effectLst/>
              </a:rPr>
              <a:t>.</a:t>
            </a:r>
          </a:p>
          <a:p>
            <a:endParaRPr lang="es-ES" dirty="0">
              <a:solidFill>
                <a:schemeClr val="tx1">
                  <a:lumMod val="65000"/>
                  <a:lumOff val="35000"/>
                </a:schemeClr>
              </a:solidFill>
              <a:effectLst/>
            </a:endParaRPr>
          </a:p>
          <a:p>
            <a:r>
              <a:rPr lang="es-ES" dirty="0">
                <a:solidFill>
                  <a:schemeClr val="tx1">
                    <a:lumMod val="65000"/>
                    <a:lumOff val="35000"/>
                  </a:schemeClr>
                </a:solidFill>
                <a:effectLst/>
              </a:rPr>
              <a:t>Ogden, P. y Fisher, J. (2019). Psicoterapia </a:t>
            </a:r>
            <a:r>
              <a:rPr lang="es-ES" dirty="0" err="1">
                <a:solidFill>
                  <a:schemeClr val="tx1">
                    <a:lumMod val="65000"/>
                    <a:lumOff val="35000"/>
                  </a:schemeClr>
                </a:solidFill>
                <a:effectLst/>
              </a:rPr>
              <a:t>sensoriomotriz</a:t>
            </a:r>
            <a:r>
              <a:rPr lang="es-ES" dirty="0">
                <a:solidFill>
                  <a:schemeClr val="tx1">
                    <a:lumMod val="65000"/>
                    <a:lumOff val="35000"/>
                  </a:schemeClr>
                </a:solidFill>
                <a:effectLst/>
              </a:rPr>
              <a:t>. Intervenciones para el trauma y el apego. Desclée De Brouwer.</a:t>
            </a:r>
          </a:p>
          <a:p>
            <a:endParaRPr lang="es-ES" dirty="0">
              <a:solidFill>
                <a:schemeClr val="tx1">
                  <a:lumMod val="65000"/>
                  <a:lumOff val="35000"/>
                </a:schemeClr>
              </a:solidFill>
            </a:endParaRPr>
          </a:p>
          <a:p>
            <a:r>
              <a:rPr lang="es-ES" dirty="0">
                <a:solidFill>
                  <a:schemeClr val="tx1">
                    <a:lumMod val="65000"/>
                    <a:lumOff val="35000"/>
                  </a:schemeClr>
                </a:solidFill>
                <a:effectLst/>
              </a:rPr>
              <a:t>Orihuela, A. (2016). Transforma las heridas de tu infancia: Rechazo, abandono, humillación, traición, injusticia. AGUILAR.</a:t>
            </a:r>
          </a:p>
          <a:p>
            <a:endParaRPr lang="es-ES" dirty="0">
              <a:solidFill>
                <a:schemeClr val="tx1">
                  <a:lumMod val="65000"/>
                  <a:lumOff val="35000"/>
                </a:schemeClr>
              </a:solidFill>
              <a:effectLst/>
            </a:endParaRPr>
          </a:p>
          <a:p>
            <a:r>
              <a:rPr lang="es-ES" dirty="0">
                <a:solidFill>
                  <a:schemeClr val="tx1">
                    <a:lumMod val="65000"/>
                    <a:lumOff val="35000"/>
                  </a:schemeClr>
                </a:solidFill>
                <a:effectLst/>
              </a:rPr>
              <a:t>Pacheco, M. H. (2017). Apego y psicopatología: La ansiedad y su origen : Conceptualización y tratamiento de las patologías relacionadas con la ansiedad desde una perspectiva integradora.</a:t>
            </a:r>
          </a:p>
          <a:p>
            <a:endParaRPr lang="es-ES" sz="1600" dirty="0">
              <a:latin typeface="Helvetica" pitchFamily="2" charset="0"/>
            </a:endParaRPr>
          </a:p>
          <a:p>
            <a:endParaRPr lang="es-ES" sz="1600" dirty="0">
              <a:effectLst/>
              <a:latin typeface="Helvetica" pitchFamily="2" charset="0"/>
            </a:endParaRPr>
          </a:p>
        </p:txBody>
      </p:sp>
    </p:spTree>
    <p:extLst>
      <p:ext uri="{BB962C8B-B14F-4D97-AF65-F5344CB8AC3E}">
        <p14:creationId xmlns:p14="http://schemas.microsoft.com/office/powerpoint/2010/main" val="25031494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a:extLst>
              <a:ext uri="{FF2B5EF4-FFF2-40B4-BE49-F238E27FC236}">
                <a16:creationId xmlns:a16="http://schemas.microsoft.com/office/drawing/2014/main" id="{819D2A18-57A8-9F6E-CD28-216645947E11}"/>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6F49E0F0-B335-42E5-1874-962EF0893E87}"/>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13D4AD60-97E2-D05F-40BB-C3AE7091F295}"/>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BIBLIOGRAFÍA</a:t>
            </a:r>
          </a:p>
        </p:txBody>
      </p:sp>
      <p:sp>
        <p:nvSpPr>
          <p:cNvPr id="5" name="CuadroTexto 4">
            <a:extLst>
              <a:ext uri="{FF2B5EF4-FFF2-40B4-BE49-F238E27FC236}">
                <a16:creationId xmlns:a16="http://schemas.microsoft.com/office/drawing/2014/main" id="{CDCFA3F8-3A13-9737-C4F5-E24BD3F2D123}"/>
              </a:ext>
            </a:extLst>
          </p:cNvPr>
          <p:cNvSpPr txBox="1"/>
          <p:nvPr/>
        </p:nvSpPr>
        <p:spPr>
          <a:xfrm>
            <a:off x="1042060" y="1360967"/>
            <a:ext cx="10334501" cy="4801314"/>
          </a:xfrm>
          <a:prstGeom prst="rect">
            <a:avLst/>
          </a:prstGeom>
          <a:noFill/>
        </p:spPr>
        <p:txBody>
          <a:bodyPr wrap="square">
            <a:spAutoFit/>
          </a:bodyPr>
          <a:lstStyle/>
          <a:p>
            <a:r>
              <a:rPr lang="es-ES" dirty="0">
                <a:solidFill>
                  <a:schemeClr val="tx1">
                    <a:lumMod val="65000"/>
                    <a:lumOff val="35000"/>
                  </a:schemeClr>
                </a:solidFill>
                <a:effectLst/>
              </a:rPr>
              <a:t>Pacheco, M. H. (2020). Apego, disociación y trauma: trabajo práctico con el modelo PARCUVE.</a:t>
            </a:r>
          </a:p>
          <a:p>
            <a:endParaRPr lang="es-ES" dirty="0">
              <a:solidFill>
                <a:schemeClr val="tx1">
                  <a:lumMod val="65000"/>
                  <a:lumOff val="35000"/>
                </a:schemeClr>
              </a:solidFill>
            </a:endParaRPr>
          </a:p>
          <a:p>
            <a:r>
              <a:rPr lang="es-ES" dirty="0">
                <a:solidFill>
                  <a:schemeClr val="tx1">
                    <a:lumMod val="65000"/>
                    <a:lumOff val="35000"/>
                  </a:schemeClr>
                </a:solidFill>
                <a:effectLst/>
              </a:rPr>
              <a:t>Schwartz, R. C. (2021). No hay partes malas: sanar el trauma y recobrar la plenitud con el modelo Sistemas de familia interna.</a:t>
            </a:r>
            <a:endParaRPr lang="es-ES" sz="1800" dirty="0">
              <a:solidFill>
                <a:schemeClr val="tx1">
                  <a:lumMod val="65000"/>
                  <a:lumOff val="35000"/>
                </a:schemeClr>
              </a:solidFill>
              <a:effectLst/>
            </a:endParaRPr>
          </a:p>
          <a:p>
            <a:endParaRPr lang="es-ES" dirty="0">
              <a:solidFill>
                <a:schemeClr val="tx1">
                  <a:lumMod val="65000"/>
                  <a:lumOff val="35000"/>
                </a:schemeClr>
              </a:solidFill>
            </a:endParaRPr>
          </a:p>
          <a:p>
            <a:r>
              <a:rPr lang="es-ES" sz="1800" dirty="0" err="1">
                <a:solidFill>
                  <a:schemeClr val="tx1">
                    <a:lumMod val="65000"/>
                    <a:lumOff val="35000"/>
                  </a:schemeClr>
                </a:solidFill>
                <a:effectLst/>
              </a:rPr>
              <a:t>Sweeton</a:t>
            </a:r>
            <a:r>
              <a:rPr lang="es-ES" sz="1800" dirty="0">
                <a:solidFill>
                  <a:schemeClr val="tx1">
                    <a:lumMod val="65000"/>
                    <a:lumOff val="35000"/>
                  </a:schemeClr>
                </a:solidFill>
                <a:effectLst/>
              </a:rPr>
              <a:t>, J. (2022). Tratar el trauma: 165 técnicas y consejos para avanzar en la recuperación. EDITORIAL SIRIO S.A.</a:t>
            </a:r>
          </a:p>
          <a:p>
            <a:endParaRPr lang="es-ES" sz="1800" dirty="0">
              <a:solidFill>
                <a:schemeClr val="tx1">
                  <a:lumMod val="65000"/>
                  <a:lumOff val="35000"/>
                </a:schemeClr>
              </a:solidFill>
              <a:effectLst/>
            </a:endParaRPr>
          </a:p>
          <a:p>
            <a:r>
              <a:rPr lang="es-ES" sz="1800" dirty="0" err="1">
                <a:solidFill>
                  <a:schemeClr val="tx1">
                    <a:lumMod val="65000"/>
                    <a:lumOff val="35000"/>
                  </a:schemeClr>
                </a:solidFill>
                <a:effectLst/>
              </a:rPr>
              <a:t>Txasko</a:t>
            </a:r>
            <a:r>
              <a:rPr lang="es-ES" sz="1800" dirty="0">
                <a:solidFill>
                  <a:schemeClr val="tx1">
                    <a:lumMod val="65000"/>
                    <a:lumOff val="35000"/>
                  </a:schemeClr>
                </a:solidFill>
                <a:effectLst/>
              </a:rPr>
              <a:t>, O. F. (2018). Sobrevivir a una madre narcisista: Cómo Recuperarte de Tus Heridas Infantiles y Por Fin Desplegar Tus Alas.</a:t>
            </a:r>
          </a:p>
          <a:p>
            <a:endParaRPr lang="es-ES" sz="1800" dirty="0">
              <a:solidFill>
                <a:schemeClr val="tx1">
                  <a:lumMod val="65000"/>
                  <a:lumOff val="35000"/>
                </a:schemeClr>
              </a:solidFill>
              <a:effectLst/>
            </a:endParaRPr>
          </a:p>
          <a:p>
            <a:r>
              <a:rPr lang="es-ES" sz="1800" dirty="0">
                <a:solidFill>
                  <a:schemeClr val="tx1">
                    <a:lumMod val="65000"/>
                    <a:lumOff val="35000"/>
                  </a:schemeClr>
                </a:solidFill>
                <a:effectLst/>
              </a:rPr>
              <a:t>Van Der Kolk, B. A. (2020). El cuerpo lleva la cuenta: Cerebro, Mente Y Cuerpo en la Superación Del Trauma.</a:t>
            </a:r>
          </a:p>
          <a:p>
            <a:endParaRPr lang="es-ES" dirty="0">
              <a:solidFill>
                <a:schemeClr val="tx1">
                  <a:lumMod val="65000"/>
                  <a:lumOff val="35000"/>
                </a:schemeClr>
              </a:solidFill>
            </a:endParaRPr>
          </a:p>
          <a:p>
            <a:r>
              <a:rPr lang="es-ES" dirty="0">
                <a:solidFill>
                  <a:schemeClr val="tx1">
                    <a:lumMod val="65000"/>
                    <a:lumOff val="35000"/>
                  </a:schemeClr>
                </a:solidFill>
                <a:effectLst/>
              </a:rPr>
              <a:t>Van Der Hart, O., </a:t>
            </a:r>
            <a:r>
              <a:rPr lang="es-ES" dirty="0" err="1">
                <a:solidFill>
                  <a:schemeClr val="tx1">
                    <a:lumMod val="65000"/>
                    <a:lumOff val="35000"/>
                  </a:schemeClr>
                </a:solidFill>
                <a:effectLst/>
              </a:rPr>
              <a:t>Nijenhuis</a:t>
            </a:r>
            <a:r>
              <a:rPr lang="es-ES" dirty="0">
                <a:solidFill>
                  <a:schemeClr val="tx1">
                    <a:lumMod val="65000"/>
                    <a:lumOff val="35000"/>
                  </a:schemeClr>
                </a:solidFill>
                <a:effectLst/>
              </a:rPr>
              <a:t>, E., y Steele, K. (2008). El yo atormentado: La disociación estructural y el tratamiento de la </a:t>
            </a:r>
            <a:r>
              <a:rPr lang="es-ES" dirty="0" err="1">
                <a:solidFill>
                  <a:schemeClr val="tx1">
                    <a:lumMod val="65000"/>
                    <a:lumOff val="35000"/>
                  </a:schemeClr>
                </a:solidFill>
                <a:effectLst/>
              </a:rPr>
              <a:t>traumatización</a:t>
            </a:r>
            <a:r>
              <a:rPr lang="es-ES" dirty="0">
                <a:solidFill>
                  <a:schemeClr val="tx1">
                    <a:lumMod val="65000"/>
                    <a:lumOff val="35000"/>
                  </a:schemeClr>
                </a:solidFill>
                <a:effectLst/>
              </a:rPr>
              <a:t> crónica.</a:t>
            </a:r>
            <a:endParaRPr lang="es-ES" sz="1800" dirty="0">
              <a:solidFill>
                <a:schemeClr val="tx1">
                  <a:lumMod val="65000"/>
                  <a:lumOff val="35000"/>
                </a:schemeClr>
              </a:solidFill>
              <a:effectLst/>
            </a:endParaRPr>
          </a:p>
          <a:p>
            <a:endParaRPr lang="es-ES" sz="1800" dirty="0">
              <a:solidFill>
                <a:schemeClr val="tx1">
                  <a:lumMod val="65000"/>
                  <a:lumOff val="35000"/>
                </a:schemeClr>
              </a:solidFill>
              <a:effectLst/>
            </a:endParaRPr>
          </a:p>
          <a:p>
            <a:r>
              <a:rPr lang="es-ES" sz="1800" dirty="0" err="1">
                <a:solidFill>
                  <a:schemeClr val="tx1">
                    <a:lumMod val="65000"/>
                    <a:lumOff val="35000"/>
                  </a:schemeClr>
                </a:solidFill>
                <a:effectLst/>
              </a:rPr>
              <a:t>Wallin</a:t>
            </a:r>
            <a:r>
              <a:rPr lang="es-ES" sz="1800" dirty="0">
                <a:solidFill>
                  <a:schemeClr val="tx1">
                    <a:lumMod val="65000"/>
                    <a:lumOff val="35000"/>
                  </a:schemeClr>
                </a:solidFill>
                <a:effectLst/>
              </a:rPr>
              <a:t>, D. J. (2012). El apego en psicoterapia.</a:t>
            </a:r>
          </a:p>
        </p:txBody>
      </p:sp>
    </p:spTree>
    <p:extLst>
      <p:ext uri="{BB962C8B-B14F-4D97-AF65-F5344CB8AC3E}">
        <p14:creationId xmlns:p14="http://schemas.microsoft.com/office/powerpoint/2010/main" val="746451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DDB02EA7-942A-771B-B285-AEB4AD9C8E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1067" y="948310"/>
            <a:ext cx="5824822" cy="4961380"/>
          </a:xfrm>
          <a:prstGeom prst="rect">
            <a:avLst/>
          </a:prstGeom>
        </p:spPr>
      </p:pic>
      <p:sp>
        <p:nvSpPr>
          <p:cNvPr id="10" name="Rectángulo 9">
            <a:extLst>
              <a:ext uri="{FF2B5EF4-FFF2-40B4-BE49-F238E27FC236}">
                <a16:creationId xmlns:a16="http://schemas.microsoft.com/office/drawing/2014/main" id="{794473E5-AF95-C629-94C3-0D8AF4304BD0}"/>
              </a:ext>
            </a:extLst>
          </p:cNvPr>
          <p:cNvSpPr/>
          <p:nvPr/>
        </p:nvSpPr>
        <p:spPr>
          <a:xfrm>
            <a:off x="0" y="6082748"/>
            <a:ext cx="12192000" cy="775252"/>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err="1">
                <a:solidFill>
                  <a:schemeClr val="bg1"/>
                </a:solidFill>
                <a:latin typeface="Arial" panose="020B0604020202020204" pitchFamily="34" charset="0"/>
                <a:cs typeface="Arial" panose="020B0604020202020204" pitchFamily="34" charset="0"/>
              </a:rPr>
              <a:t>www.esmipsicologa.com</a:t>
            </a:r>
            <a:r>
              <a:rPr lang="es-ES" sz="2000" dirty="0">
                <a:solidFill>
                  <a:schemeClr val="bg1"/>
                </a:solidFill>
                <a:latin typeface="Arial" panose="020B0604020202020204" pitchFamily="34" charset="0"/>
                <a:cs typeface="Arial" panose="020B0604020202020204" pitchFamily="34" charset="0"/>
              </a:rPr>
              <a:t>  ·  @</a:t>
            </a:r>
            <a:r>
              <a:rPr lang="es-ES" sz="2000" dirty="0" err="1">
                <a:solidFill>
                  <a:schemeClr val="bg1"/>
                </a:solidFill>
                <a:latin typeface="Arial" panose="020B0604020202020204" pitchFamily="34" charset="0"/>
                <a:cs typeface="Arial" panose="020B0604020202020204" pitchFamily="34" charset="0"/>
              </a:rPr>
              <a:t>esmipsicologa</a:t>
            </a:r>
            <a:r>
              <a:rPr lang="es-ES" sz="2000" dirty="0">
                <a:solidFill>
                  <a:schemeClr val="bg1"/>
                </a:solidFill>
                <a:latin typeface="Arial" panose="020B0604020202020204" pitchFamily="34" charset="0"/>
                <a:cs typeface="Arial" panose="020B0604020202020204" pitchFamily="34" charset="0"/>
              </a:rPr>
              <a:t> · @</a:t>
            </a:r>
            <a:r>
              <a:rPr lang="es-ES" sz="2000" dirty="0" err="1">
                <a:solidFill>
                  <a:schemeClr val="bg1"/>
                </a:solidFill>
                <a:latin typeface="Arial" panose="020B0604020202020204" pitchFamily="34" charset="0"/>
                <a:cs typeface="Arial" panose="020B0604020202020204" pitchFamily="34" charset="0"/>
              </a:rPr>
              <a:t>psicologiaconalma</a:t>
            </a:r>
            <a:r>
              <a:rPr lang="es-ES" sz="2000" dirty="0">
                <a:solidFill>
                  <a:schemeClr val="bg1"/>
                </a:solidFill>
                <a:latin typeface="Arial" panose="020B0604020202020204" pitchFamily="34" charset="0"/>
                <a:cs typeface="Arial" panose="020B0604020202020204" pitchFamily="34" charset="0"/>
              </a:rPr>
              <a:t>_  </a:t>
            </a:r>
            <a:endParaRPr lang="es-E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93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CONTEXTUALIZACIÓN DEL TRAUMA COMPLEJO</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4FBC5BDA-EAA4-ACAE-9F24-C440CD29BFA2}"/>
              </a:ext>
            </a:extLst>
          </p:cNvPr>
          <p:cNvSpPr txBox="1"/>
          <p:nvPr/>
        </p:nvSpPr>
        <p:spPr>
          <a:xfrm>
            <a:off x="793667" y="1295074"/>
            <a:ext cx="10604665" cy="5062924"/>
          </a:xfrm>
          <a:prstGeom prst="rect">
            <a:avLst/>
          </a:prstGeom>
          <a:noFill/>
        </p:spPr>
        <p:txBody>
          <a:bodyPr wrap="square">
            <a:spAutoFit/>
          </a:bodyPr>
          <a:lstStyle/>
          <a:p>
            <a:pPr algn="just"/>
            <a:endParaRPr lang="es-ES" dirty="0">
              <a:solidFill>
                <a:schemeClr val="tx1">
                  <a:lumMod val="65000"/>
                  <a:lumOff val="35000"/>
                </a:schemeClr>
              </a:solidFill>
            </a:endParaRPr>
          </a:p>
          <a:p>
            <a:pPr marL="285750" indent="-285750" algn="just">
              <a:buFont typeface="Arial" panose="020B0604020202020204" pitchFamily="34" charset="0"/>
              <a:buChar char="•"/>
            </a:pPr>
            <a:r>
              <a:rPr lang="es-ES" dirty="0">
                <a:solidFill>
                  <a:schemeClr val="tx1">
                    <a:lumMod val="65000"/>
                    <a:lumOff val="35000"/>
                  </a:schemeClr>
                </a:solidFill>
              </a:rPr>
              <a:t>Judith Herman (1992) observó que los síntomas de personas sometidas a </a:t>
            </a:r>
            <a:r>
              <a:rPr lang="es-ES" b="1" dirty="0">
                <a:solidFill>
                  <a:schemeClr val="tx1">
                    <a:lumMod val="65000"/>
                    <a:lumOff val="35000"/>
                  </a:schemeClr>
                </a:solidFill>
              </a:rPr>
              <a:t>situaciones extremas y prologadas</a:t>
            </a:r>
            <a:r>
              <a:rPr lang="es-ES" dirty="0">
                <a:solidFill>
                  <a:schemeClr val="tx1">
                    <a:lumMod val="65000"/>
                    <a:lumOff val="35000"/>
                  </a:schemeClr>
                </a:solidFill>
              </a:rPr>
              <a:t>, no encajaban en el diagnóstico de TEPT y propuso el Trastorno de Estrés Postraumático Complejo.</a:t>
            </a:r>
          </a:p>
          <a:p>
            <a:pPr marL="285750" indent="-285750" algn="just">
              <a:buFont typeface="Arial" panose="020B0604020202020204" pitchFamily="34" charset="0"/>
              <a:buChar char="•"/>
            </a:pPr>
            <a:endParaRPr lang="es-ES" dirty="0">
              <a:solidFill>
                <a:schemeClr val="tx1">
                  <a:lumMod val="65000"/>
                  <a:lumOff val="35000"/>
                </a:schemeClr>
              </a:solidFill>
            </a:endParaRPr>
          </a:p>
          <a:p>
            <a:pPr marL="285750" indent="-285750" algn="just">
              <a:buFont typeface="Arial" panose="020B0604020202020204" pitchFamily="34" charset="0"/>
              <a:buChar char="•"/>
            </a:pPr>
            <a:r>
              <a:rPr lang="es-ES" dirty="0">
                <a:solidFill>
                  <a:schemeClr val="tx1">
                    <a:lumMod val="65000"/>
                    <a:lumOff val="35000"/>
                  </a:schemeClr>
                </a:solidFill>
              </a:rPr>
              <a:t>Se produce por experiencias de </a:t>
            </a:r>
            <a:r>
              <a:rPr lang="es-ES" b="1" dirty="0">
                <a:solidFill>
                  <a:schemeClr val="tx1">
                    <a:lumMod val="65000"/>
                    <a:lumOff val="35000"/>
                  </a:schemeClr>
                </a:solidFill>
              </a:rPr>
              <a:t>larga duración, continuas, acumulativas, invasivas, de tipo interpersonal </a:t>
            </a:r>
            <a:r>
              <a:rPr lang="es-ES" dirty="0">
                <a:solidFill>
                  <a:schemeClr val="tx1">
                    <a:lumMod val="65000"/>
                    <a:lumOff val="35000"/>
                  </a:schemeClr>
                </a:solidFill>
              </a:rPr>
              <a:t>(ASI, maltrato, abandono o negligencia, violencia, tortura, etc.), con frecuencia se inician en edad infantil (aunque pueden producirse en cualquier momento de la vida), y en ambientes de alto riesgo de los que la persona </a:t>
            </a:r>
            <a:r>
              <a:rPr lang="es-ES" b="1" dirty="0">
                <a:solidFill>
                  <a:schemeClr val="tx1">
                    <a:lumMod val="65000"/>
                    <a:lumOff val="35000"/>
                  </a:schemeClr>
                </a:solidFill>
              </a:rPr>
              <a:t>no puede escapar </a:t>
            </a:r>
            <a:r>
              <a:rPr lang="es-ES" b="1" dirty="0">
                <a:solidFill>
                  <a:schemeClr val="tx1">
                    <a:lumMod val="65000"/>
                    <a:lumOff val="35000"/>
                  </a:schemeClr>
                </a:solidFill>
                <a:sym typeface="Wingdings" pitchFamily="2" charset="2"/>
              </a:rPr>
              <a:t> adaptación  identidad/personalidad</a:t>
            </a:r>
            <a:endParaRPr lang="es-ES" dirty="0">
              <a:solidFill>
                <a:schemeClr val="tx1">
                  <a:lumMod val="65000"/>
                  <a:lumOff val="35000"/>
                </a:schemeClr>
              </a:solidFill>
            </a:endParaRPr>
          </a:p>
          <a:p>
            <a:pPr marL="285750" indent="-285750" algn="just">
              <a:buFont typeface="Arial" panose="020B0604020202020204" pitchFamily="34" charset="0"/>
              <a:buChar char="•"/>
            </a:pPr>
            <a:endParaRPr lang="es-ES" dirty="0">
              <a:solidFill>
                <a:schemeClr val="tx1">
                  <a:lumMod val="65000"/>
                  <a:lumOff val="35000"/>
                </a:schemeClr>
              </a:solidFill>
            </a:endParaRPr>
          </a:p>
          <a:p>
            <a:pPr marL="285750" indent="-285750" algn="just">
              <a:buFont typeface="Arial" panose="020B0604020202020204" pitchFamily="34" charset="0"/>
              <a:buChar char="•"/>
            </a:pPr>
            <a:r>
              <a:rPr lang="es-ES" dirty="0">
                <a:solidFill>
                  <a:schemeClr val="tx1">
                    <a:lumMod val="65000"/>
                    <a:lumOff val="35000"/>
                  </a:schemeClr>
                </a:solidFill>
              </a:rPr>
              <a:t>Es la continuidad, el carácter interpersonal y la imposibilidad de huida lo que lo diferencia del TEPT, cuyo desencadenante suele ser un evento único o limitado en el tiempo, de carácter interpersonal o de otro tipo  (accidentes, catástrofes naturales..).</a:t>
            </a:r>
          </a:p>
          <a:p>
            <a:pPr algn="just"/>
            <a:endParaRPr lang="es-ES" b="0" i="0" u="none" strike="noStrike" dirty="0">
              <a:solidFill>
                <a:schemeClr val="tx1">
                  <a:lumMod val="65000"/>
                  <a:lumOff val="35000"/>
                </a:schemeClr>
              </a:solidFill>
              <a:effectLst/>
            </a:endParaRPr>
          </a:p>
          <a:p>
            <a:pPr marL="285750" indent="-285750" algn="just">
              <a:buFont typeface="Arial" panose="020B0604020202020204" pitchFamily="34" charset="0"/>
              <a:buChar char="•"/>
            </a:pPr>
            <a:r>
              <a:rPr lang="es-ES" dirty="0">
                <a:solidFill>
                  <a:schemeClr val="tx1">
                    <a:lumMod val="65000"/>
                    <a:lumOff val="35000"/>
                  </a:schemeClr>
                </a:solidFill>
              </a:rPr>
              <a:t>En el DSM-IV se le denominó </a:t>
            </a:r>
            <a:r>
              <a:rPr lang="es-ES" b="1" i="0" u="none" strike="noStrike" dirty="0">
                <a:solidFill>
                  <a:schemeClr val="tx1">
                    <a:lumMod val="65000"/>
                    <a:lumOff val="35000"/>
                  </a:schemeClr>
                </a:solidFill>
                <a:effectLst/>
              </a:rPr>
              <a:t>DESNOS</a:t>
            </a:r>
            <a:r>
              <a:rPr lang="es-ES" b="0" i="0" u="none" strike="noStrike" dirty="0">
                <a:solidFill>
                  <a:schemeClr val="tx1">
                    <a:lumMod val="65000"/>
                    <a:lumOff val="35000"/>
                  </a:schemeClr>
                </a:solidFill>
                <a:effectLst/>
              </a:rPr>
              <a:t> (trastorno por estrés postraumático extremo no especificado) y se definió por la presencia de trauma con problemas añadidos de </a:t>
            </a:r>
            <a:r>
              <a:rPr lang="es-ES" b="1" i="0" u="none" strike="noStrike" dirty="0">
                <a:solidFill>
                  <a:schemeClr val="tx1">
                    <a:lumMod val="65000"/>
                    <a:lumOff val="35000"/>
                  </a:schemeClr>
                </a:solidFill>
                <a:effectLst/>
              </a:rPr>
              <a:t>autorregulación</a:t>
            </a:r>
            <a:r>
              <a:rPr lang="es-ES" b="0" i="0" u="none" strike="noStrike" dirty="0">
                <a:solidFill>
                  <a:schemeClr val="tx1">
                    <a:lumMod val="65000"/>
                    <a:lumOff val="35000"/>
                  </a:schemeClr>
                </a:solidFill>
                <a:effectLst/>
              </a:rPr>
              <a:t>. </a:t>
            </a:r>
          </a:p>
          <a:p>
            <a:pPr algn="just"/>
            <a:endParaRPr lang="es-ES" b="0" i="0" u="none" strike="noStrike" dirty="0">
              <a:solidFill>
                <a:schemeClr val="tx1">
                  <a:lumMod val="65000"/>
                  <a:lumOff val="35000"/>
                </a:schemeClr>
              </a:solidFill>
              <a:effectLst/>
            </a:endParaRPr>
          </a:p>
          <a:p>
            <a:pPr marL="285750" indent="-285750" algn="just">
              <a:buFont typeface="Arial" panose="020B0604020202020204" pitchFamily="34" charset="0"/>
              <a:buChar char="•"/>
            </a:pPr>
            <a:r>
              <a:rPr lang="es-ES" dirty="0">
                <a:solidFill>
                  <a:schemeClr val="tx1">
                    <a:lumMod val="65000"/>
                    <a:lumOff val="35000"/>
                  </a:schemeClr>
                </a:solidFill>
              </a:rPr>
              <a:t>En el DSM 5 no se incluye cómo una categoría diagnóstica independiente.</a:t>
            </a:r>
          </a:p>
          <a:p>
            <a:pPr algn="just"/>
            <a:endParaRPr lang="es-ES" sz="1700" b="0" i="0" u="none" strike="noStrike" dirty="0">
              <a:solidFill>
                <a:schemeClr val="tx1">
                  <a:lumMod val="65000"/>
                  <a:lumOff val="35000"/>
                </a:schemeClr>
              </a:solidFill>
              <a:effectLst/>
            </a:endParaRPr>
          </a:p>
        </p:txBody>
      </p:sp>
    </p:spTree>
    <p:extLst>
      <p:ext uri="{BB962C8B-B14F-4D97-AF65-F5344CB8AC3E}">
        <p14:creationId xmlns:p14="http://schemas.microsoft.com/office/powerpoint/2010/main" val="86766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CONTEXTUALIZACIÓN DEL TRAUMA COMPLEJO</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4C6DEA96-7E30-F29D-0819-F0FA0E0C5FBD}"/>
              </a:ext>
            </a:extLst>
          </p:cNvPr>
          <p:cNvSpPr txBox="1"/>
          <p:nvPr/>
        </p:nvSpPr>
        <p:spPr>
          <a:xfrm>
            <a:off x="1060862" y="1607190"/>
            <a:ext cx="10070275" cy="4204356"/>
          </a:xfrm>
          <a:prstGeom prst="rect">
            <a:avLst/>
          </a:prstGeom>
          <a:noFill/>
        </p:spPr>
        <p:txBody>
          <a:bodyPr wrap="square">
            <a:spAutoFit/>
          </a:bodyPr>
          <a:lstStyle/>
          <a:p>
            <a:pPr algn="just">
              <a:lnSpc>
                <a:spcPct val="150000"/>
              </a:lnSpc>
            </a:pPr>
            <a:r>
              <a:rPr lang="es-ES" b="0" i="0" u="none" strike="noStrike" dirty="0">
                <a:solidFill>
                  <a:schemeClr val="tx1">
                    <a:lumMod val="65000"/>
                    <a:lumOff val="35000"/>
                  </a:schemeClr>
                </a:solidFill>
                <a:effectLst/>
              </a:rPr>
              <a:t>La CIE-11 sin embargo, sí que distingue entre TEPT y TEPT complejo. </a:t>
            </a:r>
          </a:p>
          <a:p>
            <a:pPr marL="742950" lvl="1" indent="-285750" algn="just">
              <a:lnSpc>
                <a:spcPct val="150000"/>
              </a:lnSpc>
              <a:buFont typeface="Arial" panose="020B0604020202020204" pitchFamily="34" charset="0"/>
              <a:buChar char="•"/>
            </a:pPr>
            <a:r>
              <a:rPr lang="es-ES" b="1" dirty="0">
                <a:solidFill>
                  <a:schemeClr val="tx1">
                    <a:lumMod val="65000"/>
                    <a:lumOff val="35000"/>
                  </a:schemeClr>
                </a:solidFill>
              </a:rPr>
              <a:t>Trastorno de estrés postraumático (TEPT)</a:t>
            </a:r>
            <a:endParaRPr lang="es-ES" b="1" i="0" u="none" strike="noStrike" dirty="0">
              <a:solidFill>
                <a:schemeClr val="tx1">
                  <a:lumMod val="65000"/>
                  <a:lumOff val="35000"/>
                </a:schemeClr>
              </a:solidFill>
              <a:effectLst/>
            </a:endParaRPr>
          </a:p>
          <a:p>
            <a:pPr marL="1657350" lvl="3" indent="-285750" algn="just">
              <a:lnSpc>
                <a:spcPct val="150000"/>
              </a:lnSpc>
              <a:buFont typeface="Arial" panose="020B0604020202020204" pitchFamily="34" charset="0"/>
              <a:buChar char="•"/>
            </a:pPr>
            <a:r>
              <a:rPr lang="es-ES" dirty="0">
                <a:solidFill>
                  <a:schemeClr val="tx1">
                    <a:lumMod val="65000"/>
                    <a:lumOff val="35000"/>
                  </a:schemeClr>
                </a:solidFill>
              </a:rPr>
              <a:t>R</a:t>
            </a:r>
            <a:r>
              <a:rPr lang="es-ES" b="0" i="0" u="none" strike="noStrike" dirty="0">
                <a:solidFill>
                  <a:schemeClr val="tx1">
                    <a:lumMod val="65000"/>
                    <a:lumOff val="35000"/>
                  </a:schemeClr>
                </a:solidFill>
                <a:effectLst/>
              </a:rPr>
              <a:t>eexperimentación</a:t>
            </a:r>
          </a:p>
          <a:p>
            <a:pPr marL="1657350" lvl="3" indent="-285750" algn="just">
              <a:lnSpc>
                <a:spcPct val="150000"/>
              </a:lnSpc>
              <a:buFont typeface="Arial" panose="020B0604020202020204" pitchFamily="34" charset="0"/>
              <a:buChar char="•"/>
            </a:pPr>
            <a:r>
              <a:rPr lang="es-ES" dirty="0">
                <a:solidFill>
                  <a:schemeClr val="tx1">
                    <a:lumMod val="65000"/>
                    <a:lumOff val="35000"/>
                  </a:schemeClr>
                </a:solidFill>
              </a:rPr>
              <a:t>E</a:t>
            </a:r>
            <a:r>
              <a:rPr lang="es-ES" b="0" i="0" u="none" strike="noStrike" dirty="0">
                <a:solidFill>
                  <a:schemeClr val="tx1">
                    <a:lumMod val="65000"/>
                    <a:lumOff val="35000"/>
                  </a:schemeClr>
                </a:solidFill>
                <a:effectLst/>
              </a:rPr>
              <a:t>vitación</a:t>
            </a:r>
          </a:p>
          <a:p>
            <a:pPr marL="1657350" lvl="3" indent="-285750" algn="just">
              <a:lnSpc>
                <a:spcPct val="150000"/>
              </a:lnSpc>
              <a:buFont typeface="Arial" panose="020B0604020202020204" pitchFamily="34" charset="0"/>
              <a:buChar char="•"/>
            </a:pPr>
            <a:r>
              <a:rPr lang="es-ES" b="0" i="0" u="none" strike="noStrike" dirty="0">
                <a:solidFill>
                  <a:schemeClr val="tx1">
                    <a:lumMod val="65000"/>
                    <a:lumOff val="35000"/>
                  </a:schemeClr>
                </a:solidFill>
                <a:effectLst/>
              </a:rPr>
              <a:t>Sensación persistente de amenaza actual manifestado por activación e hipervigilanci</a:t>
            </a:r>
            <a:r>
              <a:rPr lang="es-ES" dirty="0">
                <a:solidFill>
                  <a:schemeClr val="tx1">
                    <a:lumMod val="65000"/>
                    <a:lumOff val="35000"/>
                  </a:schemeClr>
                </a:solidFill>
              </a:rPr>
              <a:t>a</a:t>
            </a:r>
          </a:p>
          <a:p>
            <a:pPr marL="1657350" lvl="3" indent="-285750" algn="just">
              <a:lnSpc>
                <a:spcPct val="150000"/>
              </a:lnSpc>
              <a:buFont typeface="Arial" panose="020B0604020202020204" pitchFamily="34" charset="0"/>
              <a:buChar char="•"/>
            </a:pPr>
            <a:endParaRPr lang="es-ES" b="0" i="0" u="none" strike="noStrike" dirty="0">
              <a:solidFill>
                <a:schemeClr val="tx1">
                  <a:lumMod val="65000"/>
                  <a:lumOff val="35000"/>
                </a:schemeClr>
              </a:solidFill>
              <a:effectLst/>
            </a:endParaRPr>
          </a:p>
          <a:p>
            <a:pPr marL="763588" lvl="3" indent="-282575" algn="just">
              <a:lnSpc>
                <a:spcPct val="150000"/>
              </a:lnSpc>
              <a:buFont typeface="Arial" panose="020B0604020202020204" pitchFamily="34" charset="0"/>
              <a:buChar char="•"/>
            </a:pPr>
            <a:r>
              <a:rPr lang="es-ES" b="0" i="0" u="none" strike="noStrike" dirty="0">
                <a:solidFill>
                  <a:schemeClr val="tx1">
                    <a:lumMod val="65000"/>
                    <a:lumOff val="35000"/>
                  </a:schemeClr>
                </a:solidFill>
                <a:effectLst/>
              </a:rPr>
              <a:t>En el </a:t>
            </a:r>
            <a:r>
              <a:rPr lang="es-ES" b="1" i="0" u="none" strike="noStrike" dirty="0">
                <a:solidFill>
                  <a:schemeClr val="tx1">
                    <a:lumMod val="65000"/>
                    <a:lumOff val="35000"/>
                  </a:schemeClr>
                </a:solidFill>
                <a:effectLst/>
              </a:rPr>
              <a:t>TEPT complejo </a:t>
            </a:r>
            <a:r>
              <a:rPr lang="es-ES" b="0" i="0" u="none" strike="noStrike" dirty="0">
                <a:solidFill>
                  <a:schemeClr val="tx1">
                    <a:lumMod val="65000"/>
                    <a:lumOff val="35000"/>
                  </a:schemeClr>
                </a:solidFill>
                <a:effectLst/>
              </a:rPr>
              <a:t>se añaden tres </a:t>
            </a:r>
            <a:r>
              <a:rPr lang="es-ES" dirty="0">
                <a:solidFill>
                  <a:schemeClr val="tx1">
                    <a:lumMod val="65000"/>
                    <a:lumOff val="35000"/>
                  </a:schemeClr>
                </a:solidFill>
              </a:rPr>
              <a:t>síntomas </a:t>
            </a:r>
            <a:r>
              <a:rPr lang="es-ES" b="0" i="0" u="none" strike="noStrike" dirty="0">
                <a:solidFill>
                  <a:schemeClr val="tx1">
                    <a:lumMod val="65000"/>
                    <a:lumOff val="35000"/>
                  </a:schemeClr>
                </a:solidFill>
                <a:effectLst/>
              </a:rPr>
              <a:t>adicionales: </a:t>
            </a:r>
          </a:p>
          <a:p>
            <a:pPr marL="1677988" lvl="5" indent="-282575" algn="just">
              <a:lnSpc>
                <a:spcPct val="150000"/>
              </a:lnSpc>
              <a:buFont typeface="Arial" panose="020B0604020202020204" pitchFamily="34" charset="0"/>
              <a:buChar char="•"/>
            </a:pPr>
            <a:r>
              <a:rPr lang="es-ES" dirty="0">
                <a:solidFill>
                  <a:schemeClr val="tx1">
                    <a:lumMod val="65000"/>
                    <a:lumOff val="35000"/>
                  </a:schemeClr>
                </a:solidFill>
              </a:rPr>
              <a:t>D</a:t>
            </a:r>
            <a:r>
              <a:rPr lang="es-ES" b="0" i="0" u="none" strike="noStrike" dirty="0">
                <a:solidFill>
                  <a:schemeClr val="tx1">
                    <a:lumMod val="65000"/>
                    <a:lumOff val="35000"/>
                  </a:schemeClr>
                </a:solidFill>
                <a:effectLst/>
              </a:rPr>
              <a:t>esregulación afectiva</a:t>
            </a:r>
            <a:endParaRPr lang="es-ES" dirty="0">
              <a:solidFill>
                <a:schemeClr val="tx1">
                  <a:lumMod val="65000"/>
                  <a:lumOff val="35000"/>
                </a:schemeClr>
              </a:solidFill>
            </a:endParaRPr>
          </a:p>
          <a:p>
            <a:pPr marL="1677988" lvl="5" indent="-282575" algn="just">
              <a:lnSpc>
                <a:spcPct val="150000"/>
              </a:lnSpc>
              <a:buFont typeface="Arial" panose="020B0604020202020204" pitchFamily="34" charset="0"/>
              <a:buChar char="•"/>
            </a:pPr>
            <a:r>
              <a:rPr lang="es-ES" b="0" i="0" u="none" strike="noStrike" dirty="0">
                <a:solidFill>
                  <a:schemeClr val="tx1">
                    <a:lumMod val="65000"/>
                    <a:lumOff val="35000"/>
                  </a:schemeClr>
                </a:solidFill>
                <a:effectLst/>
              </a:rPr>
              <a:t>Autoconcepto negativo </a:t>
            </a:r>
            <a:endParaRPr lang="es-ES" dirty="0">
              <a:solidFill>
                <a:schemeClr val="tx1">
                  <a:lumMod val="65000"/>
                  <a:lumOff val="35000"/>
                </a:schemeClr>
              </a:solidFill>
            </a:endParaRPr>
          </a:p>
          <a:p>
            <a:pPr marL="1677988" lvl="5" indent="-282575" algn="just">
              <a:lnSpc>
                <a:spcPct val="150000"/>
              </a:lnSpc>
              <a:buFont typeface="Arial" panose="020B0604020202020204" pitchFamily="34" charset="0"/>
              <a:buChar char="•"/>
            </a:pPr>
            <a:r>
              <a:rPr lang="es-ES" b="0" i="0" u="none" strike="noStrike" dirty="0">
                <a:solidFill>
                  <a:schemeClr val="tx1">
                    <a:lumMod val="65000"/>
                    <a:lumOff val="35000"/>
                  </a:schemeClr>
                </a:solidFill>
                <a:effectLst/>
              </a:rPr>
              <a:t>Alteraciones en las relaciones interpersonales.</a:t>
            </a:r>
            <a:endParaRPr lang="es-ES" dirty="0">
              <a:solidFill>
                <a:schemeClr val="tx1">
                  <a:lumMod val="65000"/>
                  <a:lumOff val="35000"/>
                </a:schemeClr>
              </a:solidFill>
            </a:endParaRPr>
          </a:p>
        </p:txBody>
      </p:sp>
    </p:spTree>
    <p:extLst>
      <p:ext uri="{BB962C8B-B14F-4D97-AF65-F5344CB8AC3E}">
        <p14:creationId xmlns:p14="http://schemas.microsoft.com/office/powerpoint/2010/main" val="120312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a:extLst>
              <a:ext uri="{FF2B5EF4-FFF2-40B4-BE49-F238E27FC236}">
                <a16:creationId xmlns:a16="http://schemas.microsoft.com/office/drawing/2014/main" id="{819D2A18-57A8-9F6E-CD28-216645947E11}"/>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6F49E0F0-B335-42E5-1874-962EF0893E87}"/>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13D4AD60-97E2-D05F-40BB-C3AE7091F295}"/>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CONTEXTUALIZACIÓN DEL TRAUMA COMPLEJO</a:t>
            </a:r>
          </a:p>
        </p:txBody>
      </p:sp>
      <p:sp>
        <p:nvSpPr>
          <p:cNvPr id="12" name="CuadroTexto 11">
            <a:extLst>
              <a:ext uri="{FF2B5EF4-FFF2-40B4-BE49-F238E27FC236}">
                <a16:creationId xmlns:a16="http://schemas.microsoft.com/office/drawing/2014/main" id="{9A63BF3F-70C4-CC84-12DF-36C0C54391A6}"/>
              </a:ext>
            </a:extLst>
          </p:cNvPr>
          <p:cNvSpPr txBox="1"/>
          <p:nvPr/>
        </p:nvSpPr>
        <p:spPr>
          <a:xfrm>
            <a:off x="671015" y="1971625"/>
            <a:ext cx="10849970" cy="369332"/>
          </a:xfrm>
          <a:prstGeom prst="rect">
            <a:avLst/>
          </a:prstGeom>
          <a:noFill/>
        </p:spPr>
        <p:txBody>
          <a:bodyPr wrap="square">
            <a:spAutoFit/>
          </a:bodyPr>
          <a:lstStyle/>
          <a:p>
            <a:pPr algn="ctr" rtl="0">
              <a:spcBef>
                <a:spcPts val="600"/>
              </a:spcBef>
              <a:spcAft>
                <a:spcPts val="1200"/>
              </a:spcAft>
            </a:pPr>
            <a:r>
              <a:rPr lang="es-ES" b="0" i="0" u="none" strike="noStrike" dirty="0">
                <a:solidFill>
                  <a:schemeClr val="tx1">
                    <a:lumMod val="65000"/>
                    <a:lumOff val="35000"/>
                  </a:schemeClr>
                </a:solidFill>
                <a:effectLst/>
              </a:rPr>
              <a:t>Según Hermann (1992), los 7 grupos de síntomas que forman el </a:t>
            </a:r>
            <a:r>
              <a:rPr lang="es-ES" b="1" dirty="0">
                <a:solidFill>
                  <a:schemeClr val="tx1">
                    <a:lumMod val="65000"/>
                    <a:lumOff val="35000"/>
                  </a:schemeClr>
                </a:solidFill>
              </a:rPr>
              <a:t>trauma</a:t>
            </a:r>
            <a:r>
              <a:rPr lang="es-ES" b="1" i="0" u="none" strike="noStrike" dirty="0">
                <a:solidFill>
                  <a:schemeClr val="tx1">
                    <a:lumMod val="65000"/>
                    <a:lumOff val="35000"/>
                  </a:schemeClr>
                </a:solidFill>
                <a:effectLst/>
              </a:rPr>
              <a:t> complejo </a:t>
            </a:r>
            <a:r>
              <a:rPr lang="es-ES" b="0" i="0" u="none" strike="noStrike" dirty="0">
                <a:solidFill>
                  <a:schemeClr val="tx1">
                    <a:lumMod val="65000"/>
                    <a:lumOff val="35000"/>
                  </a:schemeClr>
                </a:solidFill>
                <a:effectLst/>
              </a:rPr>
              <a:t>son los siguientes:</a:t>
            </a:r>
            <a:endParaRPr lang="es-ES" dirty="0">
              <a:solidFill>
                <a:schemeClr val="tx1">
                  <a:lumMod val="65000"/>
                  <a:lumOff val="35000"/>
                </a:schemeClr>
              </a:solidFill>
            </a:endParaRPr>
          </a:p>
        </p:txBody>
      </p:sp>
      <p:graphicFrame>
        <p:nvGraphicFramePr>
          <p:cNvPr id="13" name="Tabla 12">
            <a:extLst>
              <a:ext uri="{FF2B5EF4-FFF2-40B4-BE49-F238E27FC236}">
                <a16:creationId xmlns:a16="http://schemas.microsoft.com/office/drawing/2014/main" id="{05E5F562-527B-37A8-A85A-C0072D114474}"/>
              </a:ext>
            </a:extLst>
          </p:cNvPr>
          <p:cNvGraphicFramePr>
            <a:graphicFrameLocks noGrp="1"/>
          </p:cNvGraphicFramePr>
          <p:nvPr>
            <p:extLst>
              <p:ext uri="{D42A27DB-BD31-4B8C-83A1-F6EECF244321}">
                <p14:modId xmlns:p14="http://schemas.microsoft.com/office/powerpoint/2010/main" val="3790869551"/>
              </p:ext>
            </p:extLst>
          </p:nvPr>
        </p:nvGraphicFramePr>
        <p:xfrm>
          <a:off x="1423010" y="2699110"/>
          <a:ext cx="9345981" cy="2133775"/>
        </p:xfrm>
        <a:graphic>
          <a:graphicData uri="http://schemas.openxmlformats.org/drawingml/2006/table">
            <a:tbl>
              <a:tblPr/>
              <a:tblGrid>
                <a:gridCol w="1601812">
                  <a:extLst>
                    <a:ext uri="{9D8B030D-6E8A-4147-A177-3AD203B41FA5}">
                      <a16:colId xmlns:a16="http://schemas.microsoft.com/office/drawing/2014/main" val="3613799840"/>
                    </a:ext>
                  </a:extLst>
                </a:gridCol>
                <a:gridCol w="2333933">
                  <a:extLst>
                    <a:ext uri="{9D8B030D-6E8A-4147-A177-3AD203B41FA5}">
                      <a16:colId xmlns:a16="http://schemas.microsoft.com/office/drawing/2014/main" val="328038288"/>
                    </a:ext>
                  </a:extLst>
                </a:gridCol>
                <a:gridCol w="5410236">
                  <a:extLst>
                    <a:ext uri="{9D8B030D-6E8A-4147-A177-3AD203B41FA5}">
                      <a16:colId xmlns:a16="http://schemas.microsoft.com/office/drawing/2014/main" val="2116522885"/>
                    </a:ext>
                  </a:extLst>
                </a:gridCol>
              </a:tblGrid>
              <a:tr h="533643">
                <a:tc>
                  <a:txBody>
                    <a:bodyPr/>
                    <a:lstStyle/>
                    <a:p>
                      <a:pPr algn="ctr" rtl="0" fontAlgn="ctr">
                        <a:spcBef>
                          <a:spcPts val="0"/>
                        </a:spcBef>
                        <a:spcAft>
                          <a:spcPts val="0"/>
                        </a:spcAft>
                      </a:pPr>
                      <a:r>
                        <a:rPr lang="es-ES" sz="1600" b="1" i="0" u="none" strike="noStrike" dirty="0">
                          <a:solidFill>
                            <a:schemeClr val="bg1"/>
                          </a:solidFill>
                          <a:effectLst/>
                          <a:latin typeface="Arial" panose="020B0604020202020204" pitchFamily="34" charset="0"/>
                        </a:rPr>
                        <a:t>CATEGORÍAS</a:t>
                      </a:r>
                      <a:endParaRPr lang="es-ES" sz="2900" dirty="0">
                        <a:solidFill>
                          <a:schemeClr val="bg1"/>
                        </a:solidFill>
                        <a:effectLst/>
                      </a:endParaRP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839B"/>
                    </a:solidFill>
                  </a:tcPr>
                </a:tc>
                <a:tc>
                  <a:txBody>
                    <a:bodyPr/>
                    <a:lstStyle/>
                    <a:p>
                      <a:pPr algn="ctr" rtl="0" fontAlgn="ctr">
                        <a:spcBef>
                          <a:spcPts val="0"/>
                        </a:spcBef>
                        <a:spcAft>
                          <a:spcPts val="0"/>
                        </a:spcAft>
                      </a:pPr>
                      <a:r>
                        <a:rPr lang="es-ES" sz="1600" b="1" i="0" u="none" strike="noStrike" dirty="0">
                          <a:solidFill>
                            <a:schemeClr val="bg1"/>
                          </a:solidFill>
                          <a:effectLst/>
                          <a:latin typeface="Arial" panose="020B0604020202020204" pitchFamily="34" charset="0"/>
                        </a:rPr>
                        <a:t>ALTERACIONES</a:t>
                      </a:r>
                      <a:endParaRPr lang="es-ES" sz="2900" dirty="0">
                        <a:solidFill>
                          <a:schemeClr val="bg1"/>
                        </a:solidFill>
                        <a:effectLst/>
                      </a:endParaRP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839B"/>
                    </a:solidFill>
                  </a:tcPr>
                </a:tc>
                <a:tc>
                  <a:txBody>
                    <a:bodyPr/>
                    <a:lstStyle/>
                    <a:p>
                      <a:pPr algn="ctr" rtl="0" fontAlgn="ctr">
                        <a:spcBef>
                          <a:spcPts val="0"/>
                        </a:spcBef>
                        <a:spcAft>
                          <a:spcPts val="0"/>
                        </a:spcAft>
                      </a:pPr>
                      <a:r>
                        <a:rPr lang="es-ES" sz="1600" b="1" i="0" u="none" strike="noStrike" dirty="0">
                          <a:solidFill>
                            <a:schemeClr val="bg1"/>
                          </a:solidFill>
                          <a:effectLst/>
                          <a:latin typeface="Arial" panose="020B0604020202020204" pitchFamily="34" charset="0"/>
                        </a:rPr>
                        <a:t>SÍNTOMAS</a:t>
                      </a:r>
                      <a:endParaRPr lang="es-ES" sz="2900" dirty="0">
                        <a:solidFill>
                          <a:schemeClr val="bg1"/>
                        </a:solidFill>
                        <a:effectLst/>
                      </a:endParaRP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839B"/>
                    </a:solidFill>
                  </a:tcPr>
                </a:tc>
                <a:extLst>
                  <a:ext uri="{0D108BD9-81ED-4DB2-BD59-A6C34878D82A}">
                    <a16:rowId xmlns:a16="http://schemas.microsoft.com/office/drawing/2014/main" val="3586077613"/>
                  </a:ext>
                </a:extLst>
              </a:tr>
              <a:tr h="1600132">
                <a:tc>
                  <a:txBody>
                    <a:bodyPr/>
                    <a:lstStyle/>
                    <a:p>
                      <a:pPr algn="ctr" rtl="0" fontAlgn="ctr">
                        <a:spcBef>
                          <a:spcPts val="0"/>
                        </a:spcBef>
                        <a:spcAft>
                          <a:spcPts val="0"/>
                        </a:spcAft>
                      </a:pPr>
                      <a:r>
                        <a:rPr lang="es-ES" sz="1600" b="1" i="0" u="none" strike="noStrike" dirty="0">
                          <a:solidFill>
                            <a:schemeClr val="tx1">
                              <a:lumMod val="65000"/>
                              <a:lumOff val="35000"/>
                            </a:schemeClr>
                          </a:solidFill>
                          <a:effectLst/>
                          <a:latin typeface="Arial" panose="020B0604020202020204" pitchFamily="34" charset="0"/>
                        </a:rPr>
                        <a:t>Categoría 1</a:t>
                      </a:r>
                      <a:r>
                        <a:rPr lang="es-ES" sz="1400" b="1" i="0" u="none" strike="noStrike" dirty="0">
                          <a:solidFill>
                            <a:schemeClr val="tx1">
                              <a:lumMod val="65000"/>
                              <a:lumOff val="35000"/>
                            </a:schemeClr>
                          </a:solidFill>
                          <a:effectLst/>
                          <a:latin typeface="Arial" panose="020B0604020202020204" pitchFamily="34" charset="0"/>
                        </a:rPr>
                        <a:t> </a:t>
                      </a:r>
                      <a:endParaRPr lang="es-ES" sz="2800" dirty="0">
                        <a:solidFill>
                          <a:schemeClr val="tx1">
                            <a:lumMod val="65000"/>
                            <a:lumOff val="35000"/>
                          </a:schemeClr>
                        </a:solidFill>
                        <a:effectLst/>
                      </a:endParaRP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7F6">
                        <a:alpha val="25490"/>
                      </a:srgbClr>
                    </a:solidFill>
                  </a:tcPr>
                </a:tc>
                <a:tc>
                  <a:txBody>
                    <a:bodyPr/>
                    <a:lstStyle/>
                    <a:p>
                      <a:pPr algn="ctr" rtl="0" fontAlgn="ctr">
                        <a:spcBef>
                          <a:spcPts val="0"/>
                        </a:spcBef>
                        <a:spcAft>
                          <a:spcPts val="0"/>
                        </a:spcAft>
                      </a:pPr>
                      <a:r>
                        <a:rPr lang="es-ES" sz="1700" b="0" i="0" u="none" strike="noStrike" dirty="0">
                          <a:solidFill>
                            <a:srgbClr val="000000"/>
                          </a:solidFill>
                          <a:effectLst/>
                          <a:latin typeface="+mn-lt"/>
                        </a:rPr>
                        <a:t>Alteraciones en la regulación emocional y de los impulsos</a:t>
                      </a:r>
                      <a:endParaRPr lang="es-ES" sz="1700" dirty="0">
                        <a:effectLst/>
                        <a:latin typeface="+mn-lt"/>
                      </a:endParaRP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174625" algn="l"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Desregulación crónica del afecto</a:t>
                      </a:r>
                    </a:p>
                    <a:p>
                      <a:pPr marL="266700" indent="-174625" algn="l"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Dificultades en la modulación de la ira</a:t>
                      </a:r>
                    </a:p>
                    <a:p>
                      <a:pPr marL="266700" indent="-174625" algn="l"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Conductas autodestructivas autolesivas o autolíticas</a:t>
                      </a:r>
                    </a:p>
                    <a:p>
                      <a:pPr marL="266700" indent="-174625" algn="l"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Dificultades sexuales, conductas impulsivas y/o de riesgo</a:t>
                      </a: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310247"/>
                  </a:ext>
                </a:extLst>
              </a:tr>
            </a:tbl>
          </a:graphicData>
        </a:graphic>
      </p:graphicFrame>
      <p:graphicFrame>
        <p:nvGraphicFramePr>
          <p:cNvPr id="14" name="Tabla 13">
            <a:extLst>
              <a:ext uri="{FF2B5EF4-FFF2-40B4-BE49-F238E27FC236}">
                <a16:creationId xmlns:a16="http://schemas.microsoft.com/office/drawing/2014/main" id="{A6EB9CED-A779-D1A7-9A58-B10F2F968DB5}"/>
              </a:ext>
            </a:extLst>
          </p:cNvPr>
          <p:cNvGraphicFramePr>
            <a:graphicFrameLocks noGrp="1"/>
          </p:cNvGraphicFramePr>
          <p:nvPr>
            <p:extLst>
              <p:ext uri="{D42A27DB-BD31-4B8C-83A1-F6EECF244321}">
                <p14:modId xmlns:p14="http://schemas.microsoft.com/office/powerpoint/2010/main" val="991986494"/>
              </p:ext>
            </p:extLst>
          </p:nvPr>
        </p:nvGraphicFramePr>
        <p:xfrm>
          <a:off x="1423010" y="4832885"/>
          <a:ext cx="9345980" cy="1223319"/>
        </p:xfrm>
        <a:graphic>
          <a:graphicData uri="http://schemas.openxmlformats.org/drawingml/2006/table">
            <a:tbl>
              <a:tblPr/>
              <a:tblGrid>
                <a:gridCol w="1601812">
                  <a:extLst>
                    <a:ext uri="{9D8B030D-6E8A-4147-A177-3AD203B41FA5}">
                      <a16:colId xmlns:a16="http://schemas.microsoft.com/office/drawing/2014/main" val="3464504934"/>
                    </a:ext>
                  </a:extLst>
                </a:gridCol>
                <a:gridCol w="2333932">
                  <a:extLst>
                    <a:ext uri="{9D8B030D-6E8A-4147-A177-3AD203B41FA5}">
                      <a16:colId xmlns:a16="http://schemas.microsoft.com/office/drawing/2014/main" val="1257504195"/>
                    </a:ext>
                  </a:extLst>
                </a:gridCol>
                <a:gridCol w="5410236">
                  <a:extLst>
                    <a:ext uri="{9D8B030D-6E8A-4147-A177-3AD203B41FA5}">
                      <a16:colId xmlns:a16="http://schemas.microsoft.com/office/drawing/2014/main" val="879241378"/>
                    </a:ext>
                  </a:extLst>
                </a:gridCol>
              </a:tblGrid>
              <a:tr h="1223319">
                <a:tc>
                  <a:txBody>
                    <a:bodyPr/>
                    <a:lstStyle/>
                    <a:p>
                      <a:pPr algn="ctr" rtl="0" fontAlgn="ctr">
                        <a:spcBef>
                          <a:spcPts val="0"/>
                        </a:spcBef>
                        <a:spcAft>
                          <a:spcPts val="0"/>
                        </a:spcAft>
                      </a:pPr>
                      <a:r>
                        <a:rPr lang="es-ES" sz="1600" b="1" i="0" u="none" strike="noStrike" dirty="0">
                          <a:solidFill>
                            <a:schemeClr val="tx1">
                              <a:lumMod val="65000"/>
                              <a:lumOff val="35000"/>
                            </a:schemeClr>
                          </a:solidFill>
                          <a:effectLst/>
                          <a:latin typeface="Arial" panose="020B0604020202020204" pitchFamily="34" charset="0"/>
                        </a:rPr>
                        <a:t>Categoría 2</a:t>
                      </a:r>
                      <a:endParaRPr lang="es-ES" sz="1600" dirty="0">
                        <a:solidFill>
                          <a:schemeClr val="tx1">
                            <a:lumMod val="65000"/>
                            <a:lumOff val="35000"/>
                          </a:schemeClr>
                        </a:solidFill>
                        <a:effectLst/>
                      </a:endParaRP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7F6">
                        <a:alpha val="24706"/>
                      </a:srgbClr>
                    </a:solidFill>
                  </a:tcPr>
                </a:tc>
                <a:tc>
                  <a:txBody>
                    <a:bodyPr/>
                    <a:lstStyle/>
                    <a:p>
                      <a:pPr algn="ctr" rtl="0" fontAlgn="ctr">
                        <a:spcBef>
                          <a:spcPts val="0"/>
                        </a:spcBef>
                        <a:spcAft>
                          <a:spcPts val="0"/>
                        </a:spcAft>
                      </a:pPr>
                      <a:r>
                        <a:rPr lang="es-ES" sz="1700" b="0" i="0" u="none" strike="noStrike" dirty="0">
                          <a:solidFill>
                            <a:schemeClr val="tx1"/>
                          </a:solidFill>
                          <a:effectLst/>
                          <a:latin typeface="+mn-lt"/>
                        </a:rPr>
                        <a:t>Alteraciones de la atención o la conciencia</a:t>
                      </a:r>
                      <a:endParaRPr lang="es-ES" sz="1700" dirty="0">
                        <a:solidFill>
                          <a:schemeClr val="tx1"/>
                        </a:solidFill>
                        <a:effectLst/>
                        <a:latin typeface="+mn-lt"/>
                      </a:endParaRP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174625"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Amnesia </a:t>
                      </a:r>
                    </a:p>
                    <a:p>
                      <a:pPr marL="266700" indent="-174625"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Episodios disociativos transitorios</a:t>
                      </a:r>
                    </a:p>
                    <a:p>
                      <a:pPr marL="266700" indent="-174625"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Despersonalización y/o desrealización</a:t>
                      </a:r>
                    </a:p>
                  </a:txBody>
                  <a:tcPr marL="122102" marR="122102" marT="122102" marB="1221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525450"/>
                  </a:ext>
                </a:extLst>
              </a:tr>
            </a:tbl>
          </a:graphicData>
        </a:graphic>
      </p:graphicFrame>
      <p:sp>
        <p:nvSpPr>
          <p:cNvPr id="2" name="CuadroTexto 1">
            <a:extLst>
              <a:ext uri="{FF2B5EF4-FFF2-40B4-BE49-F238E27FC236}">
                <a16:creationId xmlns:a16="http://schemas.microsoft.com/office/drawing/2014/main" id="{F4E57B6E-B6DE-9965-3F97-6EDE338BA2EF}"/>
              </a:ext>
            </a:extLst>
          </p:cNvPr>
          <p:cNvSpPr txBox="1"/>
          <p:nvPr/>
        </p:nvSpPr>
        <p:spPr>
          <a:xfrm>
            <a:off x="0" y="1413455"/>
            <a:ext cx="12192000" cy="369332"/>
          </a:xfrm>
          <a:prstGeom prst="rect">
            <a:avLst/>
          </a:prstGeom>
          <a:solidFill>
            <a:srgbClr val="FDE7F6"/>
          </a:solidFill>
        </p:spPr>
        <p:txBody>
          <a:bodyPr wrap="square" rtlCol="0">
            <a:spAutoFit/>
          </a:bodyPr>
          <a:lstStyle/>
          <a:p>
            <a:pPr algn="ctr"/>
            <a:r>
              <a:rPr lang="es-ES" b="1" dirty="0">
                <a:solidFill>
                  <a:schemeClr val="bg2">
                    <a:lumMod val="25000"/>
                  </a:schemeClr>
                </a:solidFill>
                <a:latin typeface="Arial" panose="020B0604020202020204" pitchFamily="34" charset="0"/>
                <a:cs typeface="Arial" panose="020B0604020202020204" pitchFamily="34" charset="0"/>
              </a:rPr>
              <a:t>SINTOMATOLOGÍA</a:t>
            </a:r>
          </a:p>
        </p:txBody>
      </p:sp>
    </p:spTree>
    <p:extLst>
      <p:ext uri="{BB962C8B-B14F-4D97-AF65-F5344CB8AC3E}">
        <p14:creationId xmlns:p14="http://schemas.microsoft.com/office/powerpoint/2010/main" val="426676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a:extLst>
              <a:ext uri="{FF2B5EF4-FFF2-40B4-BE49-F238E27FC236}">
                <a16:creationId xmlns:a16="http://schemas.microsoft.com/office/drawing/2014/main" id="{819D2A18-57A8-9F6E-CD28-216645947E11}"/>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6F49E0F0-B335-42E5-1874-962EF0893E87}"/>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13D4AD60-97E2-D05F-40BB-C3AE7091F295}"/>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CONTEXTUALIZACIÓN DEL TRAUMA COMPLEJO</a:t>
            </a:r>
          </a:p>
        </p:txBody>
      </p:sp>
      <p:graphicFrame>
        <p:nvGraphicFramePr>
          <p:cNvPr id="2" name="Tabla 1">
            <a:extLst>
              <a:ext uri="{FF2B5EF4-FFF2-40B4-BE49-F238E27FC236}">
                <a16:creationId xmlns:a16="http://schemas.microsoft.com/office/drawing/2014/main" id="{1D615D0E-17DC-3210-C831-3812C2A6EBAE}"/>
              </a:ext>
            </a:extLst>
          </p:cNvPr>
          <p:cNvGraphicFramePr>
            <a:graphicFrameLocks noGrp="1"/>
          </p:cNvGraphicFramePr>
          <p:nvPr/>
        </p:nvGraphicFramePr>
        <p:xfrm>
          <a:off x="1252414" y="2913048"/>
          <a:ext cx="9687173" cy="3075315"/>
        </p:xfrm>
        <a:graphic>
          <a:graphicData uri="http://schemas.openxmlformats.org/drawingml/2006/table">
            <a:tbl>
              <a:tblPr/>
              <a:tblGrid>
                <a:gridCol w="1665181">
                  <a:extLst>
                    <a:ext uri="{9D8B030D-6E8A-4147-A177-3AD203B41FA5}">
                      <a16:colId xmlns:a16="http://schemas.microsoft.com/office/drawing/2014/main" val="1251524602"/>
                    </a:ext>
                  </a:extLst>
                </a:gridCol>
                <a:gridCol w="2153455">
                  <a:extLst>
                    <a:ext uri="{9D8B030D-6E8A-4147-A177-3AD203B41FA5}">
                      <a16:colId xmlns:a16="http://schemas.microsoft.com/office/drawing/2014/main" val="3162855327"/>
                    </a:ext>
                  </a:extLst>
                </a:gridCol>
                <a:gridCol w="5868537">
                  <a:extLst>
                    <a:ext uri="{9D8B030D-6E8A-4147-A177-3AD203B41FA5}">
                      <a16:colId xmlns:a16="http://schemas.microsoft.com/office/drawing/2014/main" val="1714141695"/>
                    </a:ext>
                  </a:extLst>
                </a:gridCol>
              </a:tblGrid>
              <a:tr h="1484194">
                <a:tc>
                  <a:txBody>
                    <a:bodyPr/>
                    <a:lstStyle/>
                    <a:p>
                      <a:pPr algn="ctr" rtl="0" fontAlgn="ctr">
                        <a:spcBef>
                          <a:spcPts val="0"/>
                        </a:spcBef>
                        <a:spcAft>
                          <a:spcPts val="0"/>
                        </a:spcAft>
                      </a:pPr>
                      <a:r>
                        <a:rPr lang="es-ES" sz="1600" b="1" i="0" u="none" strike="noStrike" dirty="0">
                          <a:solidFill>
                            <a:schemeClr val="tx1">
                              <a:lumMod val="65000"/>
                              <a:lumOff val="35000"/>
                            </a:schemeClr>
                          </a:solidFill>
                          <a:effectLst/>
                          <a:latin typeface="Arial" panose="020B0604020202020204" pitchFamily="34" charset="0"/>
                          <a:cs typeface="Arial" panose="020B0604020202020204" pitchFamily="34" charset="0"/>
                        </a:rPr>
                        <a:t>Categoría 4</a:t>
                      </a:r>
                      <a:endParaRPr lang="es-ES" sz="1600" dirty="0">
                        <a:solidFill>
                          <a:schemeClr val="tx1">
                            <a:lumMod val="65000"/>
                            <a:lumOff val="35000"/>
                          </a:schemeClr>
                        </a:solidFill>
                        <a:effectLst/>
                        <a:latin typeface="Arial" panose="020B0604020202020204" pitchFamily="34" charset="0"/>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7F6">
                        <a:alpha val="25490"/>
                      </a:srgbClr>
                    </a:solidFill>
                  </a:tcPr>
                </a:tc>
                <a:tc>
                  <a:txBody>
                    <a:bodyPr/>
                    <a:lstStyle/>
                    <a:p>
                      <a:pPr algn="ctr" rtl="0" fontAlgn="ctr">
                        <a:spcBef>
                          <a:spcPts val="0"/>
                        </a:spcBef>
                        <a:spcAft>
                          <a:spcPts val="0"/>
                        </a:spcAft>
                      </a:pPr>
                      <a:r>
                        <a:rPr lang="es-ES" sz="1700" b="0" i="0" u="none" strike="noStrike" dirty="0">
                          <a:solidFill>
                            <a:srgbClr val="000000"/>
                          </a:solidFill>
                          <a:effectLst/>
                          <a:latin typeface="+mn-lt"/>
                          <a:cs typeface="Arial" panose="020B0604020202020204" pitchFamily="34" charset="0"/>
                        </a:rPr>
                        <a:t>Alteraciones en la autopercepción</a:t>
                      </a:r>
                      <a:endParaRPr lang="es-ES" sz="1700" dirty="0">
                        <a:effectLst/>
                        <a:latin typeface="+mn-lt"/>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6863" indent="-203200"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Vergüenza y culpa crónica</a:t>
                      </a:r>
                      <a:endParaRPr lang="es-ES" sz="1700" dirty="0">
                        <a:effectLst/>
                        <a:latin typeface="+mn-lt"/>
                        <a:cs typeface="Arial" panose="020B0604020202020204" pitchFamily="34" charset="0"/>
                      </a:endParaRPr>
                    </a:p>
                    <a:p>
                      <a:pPr marL="296863" indent="-203200"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Sensación de estar “defectuosa o rota”</a:t>
                      </a:r>
                      <a:endParaRPr lang="es-ES" sz="1700" dirty="0">
                        <a:effectLst/>
                        <a:latin typeface="+mn-lt"/>
                        <a:cs typeface="Arial" panose="020B0604020202020204" pitchFamily="34" charset="0"/>
                      </a:endParaRPr>
                    </a:p>
                    <a:p>
                      <a:pPr marL="296863" indent="-203200"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Sensación de ineficacia</a:t>
                      </a:r>
                      <a:endParaRPr lang="es-ES" sz="1700" dirty="0">
                        <a:effectLst/>
                        <a:latin typeface="+mn-lt"/>
                        <a:cs typeface="Arial" panose="020B0604020202020204" pitchFamily="34" charset="0"/>
                      </a:endParaRPr>
                    </a:p>
                    <a:p>
                      <a:pPr marL="296863" indent="-203200"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Sensación de incomprensión</a:t>
                      </a:r>
                      <a:endParaRPr lang="es-ES" sz="1700" dirty="0">
                        <a:effectLst/>
                        <a:latin typeface="+mn-lt"/>
                        <a:cs typeface="Arial" panose="020B0604020202020204" pitchFamily="34" charset="0"/>
                      </a:endParaRPr>
                    </a:p>
                    <a:p>
                      <a:pPr marL="296863" indent="-203200"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Minimizar la importancia del trauma</a:t>
                      </a:r>
                      <a:endParaRPr lang="es-ES" sz="1700" dirty="0">
                        <a:effectLst/>
                        <a:latin typeface="+mn-lt"/>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3746760"/>
                  </a:ext>
                </a:extLst>
              </a:tr>
              <a:tr h="1528545">
                <a:tc>
                  <a:txBody>
                    <a:bodyPr/>
                    <a:lstStyle/>
                    <a:p>
                      <a:pPr algn="ctr" rtl="0" fontAlgn="ctr">
                        <a:spcBef>
                          <a:spcPts val="0"/>
                        </a:spcBef>
                        <a:spcAft>
                          <a:spcPts val="0"/>
                        </a:spcAft>
                      </a:pPr>
                      <a:r>
                        <a:rPr lang="es-ES" sz="1600" b="1" i="0" u="none" strike="noStrike" dirty="0">
                          <a:solidFill>
                            <a:schemeClr val="tx1">
                              <a:lumMod val="65000"/>
                              <a:lumOff val="35000"/>
                            </a:schemeClr>
                          </a:solidFill>
                          <a:effectLst/>
                          <a:latin typeface="Arial" panose="020B0604020202020204" pitchFamily="34" charset="0"/>
                          <a:cs typeface="Arial" panose="020B0604020202020204" pitchFamily="34" charset="0"/>
                        </a:rPr>
                        <a:t>Categoría 5</a:t>
                      </a:r>
                      <a:endParaRPr lang="es-ES" sz="1600" dirty="0">
                        <a:solidFill>
                          <a:schemeClr val="tx1">
                            <a:lumMod val="65000"/>
                            <a:lumOff val="35000"/>
                          </a:schemeClr>
                        </a:solidFill>
                        <a:effectLst/>
                        <a:latin typeface="Arial" panose="020B0604020202020204" pitchFamily="34" charset="0"/>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7F6">
                        <a:alpha val="25490"/>
                      </a:srgbClr>
                    </a:solidFill>
                  </a:tcPr>
                </a:tc>
                <a:tc>
                  <a:txBody>
                    <a:bodyPr/>
                    <a:lstStyle/>
                    <a:p>
                      <a:pPr algn="ctr" rtl="0" fontAlgn="ctr">
                        <a:spcBef>
                          <a:spcPts val="0"/>
                        </a:spcBef>
                        <a:spcAft>
                          <a:spcPts val="0"/>
                        </a:spcAft>
                      </a:pPr>
                      <a:r>
                        <a:rPr lang="es-ES" sz="1700" b="0" i="0" u="none" strike="noStrike" dirty="0">
                          <a:solidFill>
                            <a:srgbClr val="000000"/>
                          </a:solidFill>
                          <a:effectLst/>
                          <a:latin typeface="+mn-lt"/>
                          <a:cs typeface="Arial" panose="020B0604020202020204" pitchFamily="34" charset="0"/>
                        </a:rPr>
                        <a:t>Alteraciones en la percepción del agresor</a:t>
                      </a:r>
                      <a:endParaRPr lang="es-ES" sz="1700" dirty="0">
                        <a:effectLst/>
                        <a:latin typeface="+mn-lt"/>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9875" indent="-176213"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Asumir y adoptar como ciertas las creencias distorsionadas sobre el agresor sobre uno mismo, los demás y el hecho.</a:t>
                      </a:r>
                    </a:p>
                    <a:p>
                      <a:pPr marL="269875" indent="-176213"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Idealizar al agresor</a:t>
                      </a:r>
                      <a:endParaRPr lang="es-ES" sz="1700" b="0" i="0" u="none" strike="noStrike" dirty="0">
                        <a:solidFill>
                          <a:schemeClr val="tx1"/>
                        </a:solidFill>
                        <a:effectLst/>
                        <a:latin typeface="+mn-lt"/>
                        <a:cs typeface="Arial" panose="020B0604020202020204" pitchFamily="34" charset="0"/>
                      </a:endParaRPr>
                    </a:p>
                    <a:p>
                      <a:pPr marL="269875" indent="-176213" algn="just" rtl="0" fontAlgn="ctr">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cs typeface="Arial" panose="020B0604020202020204" pitchFamily="34" charset="0"/>
                        </a:rPr>
                        <a:t>Preocuparse por no dañar al agresor</a:t>
                      </a:r>
                      <a:endParaRPr lang="es-ES" sz="1700" dirty="0">
                        <a:effectLst/>
                        <a:latin typeface="+mn-lt"/>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716109"/>
                  </a:ext>
                </a:extLst>
              </a:tr>
            </a:tbl>
          </a:graphicData>
        </a:graphic>
      </p:graphicFrame>
      <p:graphicFrame>
        <p:nvGraphicFramePr>
          <p:cNvPr id="4" name="Tabla 3">
            <a:extLst>
              <a:ext uri="{FF2B5EF4-FFF2-40B4-BE49-F238E27FC236}">
                <a16:creationId xmlns:a16="http://schemas.microsoft.com/office/drawing/2014/main" id="{B3006E38-5EEE-E5B3-F2B3-C367664A3850}"/>
              </a:ext>
            </a:extLst>
          </p:cNvPr>
          <p:cNvGraphicFramePr>
            <a:graphicFrameLocks noGrp="1"/>
          </p:cNvGraphicFramePr>
          <p:nvPr/>
        </p:nvGraphicFramePr>
        <p:xfrm>
          <a:off x="1252413" y="1377402"/>
          <a:ext cx="9687174" cy="1535646"/>
        </p:xfrm>
        <a:graphic>
          <a:graphicData uri="http://schemas.openxmlformats.org/drawingml/2006/table">
            <a:tbl>
              <a:tblPr/>
              <a:tblGrid>
                <a:gridCol w="1660470">
                  <a:extLst>
                    <a:ext uri="{9D8B030D-6E8A-4147-A177-3AD203B41FA5}">
                      <a16:colId xmlns:a16="http://schemas.microsoft.com/office/drawing/2014/main" val="219143374"/>
                    </a:ext>
                  </a:extLst>
                </a:gridCol>
                <a:gridCol w="2165744">
                  <a:extLst>
                    <a:ext uri="{9D8B030D-6E8A-4147-A177-3AD203B41FA5}">
                      <a16:colId xmlns:a16="http://schemas.microsoft.com/office/drawing/2014/main" val="2038156664"/>
                    </a:ext>
                  </a:extLst>
                </a:gridCol>
                <a:gridCol w="5860960">
                  <a:extLst>
                    <a:ext uri="{9D8B030D-6E8A-4147-A177-3AD203B41FA5}">
                      <a16:colId xmlns:a16="http://schemas.microsoft.com/office/drawing/2014/main" val="1048408201"/>
                    </a:ext>
                  </a:extLst>
                </a:gridCol>
              </a:tblGrid>
              <a:tr h="1290105">
                <a:tc>
                  <a:txBody>
                    <a:bodyPr/>
                    <a:lstStyle/>
                    <a:p>
                      <a:pPr algn="ctr" rtl="0" fontAlgn="ctr">
                        <a:spcBef>
                          <a:spcPts val="0"/>
                        </a:spcBef>
                        <a:spcAft>
                          <a:spcPts val="0"/>
                        </a:spcAft>
                      </a:pPr>
                      <a:r>
                        <a:rPr lang="es-ES" sz="1600" b="1" i="0" u="none" strike="noStrike" dirty="0">
                          <a:solidFill>
                            <a:schemeClr val="tx1">
                              <a:lumMod val="65000"/>
                              <a:lumOff val="35000"/>
                            </a:schemeClr>
                          </a:solidFill>
                          <a:effectLst/>
                          <a:latin typeface="Arial" panose="020B0604020202020204" pitchFamily="34" charset="0"/>
                        </a:rPr>
                        <a:t>Categoría 3</a:t>
                      </a:r>
                      <a:endParaRPr lang="es-ES" sz="1600" dirty="0">
                        <a:solidFill>
                          <a:schemeClr val="tx1">
                            <a:lumMod val="65000"/>
                            <a:lumOff val="35000"/>
                          </a:schemeClr>
                        </a:solidFill>
                        <a:effectLst/>
                      </a:endParaRPr>
                    </a:p>
                  </a:txBody>
                  <a:tcPr marL="120123" marR="120123" marT="120123" marB="1201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7F6">
                        <a:alpha val="23000"/>
                      </a:srgbClr>
                    </a:solidFill>
                  </a:tcPr>
                </a:tc>
                <a:tc>
                  <a:txBody>
                    <a:bodyPr/>
                    <a:lstStyle/>
                    <a:p>
                      <a:pPr algn="ctr" rtl="0" fontAlgn="ctr">
                        <a:spcBef>
                          <a:spcPts val="0"/>
                        </a:spcBef>
                        <a:spcAft>
                          <a:spcPts val="0"/>
                        </a:spcAft>
                      </a:pPr>
                      <a:r>
                        <a:rPr lang="es-ES" sz="1700" b="0" i="0" u="none" strike="noStrike" dirty="0">
                          <a:solidFill>
                            <a:srgbClr val="000000"/>
                          </a:solidFill>
                          <a:effectLst/>
                          <a:latin typeface="+mn-lt"/>
                        </a:rPr>
                        <a:t>Somatización</a:t>
                      </a:r>
                      <a:endParaRPr lang="es-ES" sz="1700" dirty="0">
                        <a:effectLst/>
                        <a:latin typeface="+mn-lt"/>
                      </a:endParaRPr>
                    </a:p>
                  </a:txBody>
                  <a:tcPr marL="120123" marR="120123" marT="120123" marB="1201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9875" indent="-176213"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Problemas digestivos y dolor crónico</a:t>
                      </a:r>
                    </a:p>
                    <a:p>
                      <a:pPr marL="269875" indent="-176213"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Síntomas cardiopulmonares</a:t>
                      </a:r>
                    </a:p>
                    <a:p>
                      <a:pPr marL="269875" indent="-176213"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Síntomas de conversión</a:t>
                      </a:r>
                    </a:p>
                    <a:p>
                      <a:pPr marL="269875" indent="-176213"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Síntomas sexuales </a:t>
                      </a:r>
                    </a:p>
                    <a:p>
                      <a:pPr marL="269875" indent="-176213" algn="just" rtl="0" fontAlgn="base">
                        <a:spcBef>
                          <a:spcPts val="0"/>
                        </a:spcBef>
                        <a:spcAft>
                          <a:spcPts val="0"/>
                        </a:spcAft>
                        <a:buFont typeface="Arial" panose="020B0604020202020204" pitchFamily="34" charset="0"/>
                        <a:buChar char="•"/>
                        <a:tabLst/>
                      </a:pPr>
                      <a:r>
                        <a:rPr lang="es-ES" sz="1700" b="0" i="0" u="none" strike="noStrike" dirty="0">
                          <a:solidFill>
                            <a:srgbClr val="000000"/>
                          </a:solidFill>
                          <a:effectLst/>
                          <a:latin typeface="+mn-lt"/>
                        </a:rPr>
                        <a:t>Pánico</a:t>
                      </a:r>
                    </a:p>
                  </a:txBody>
                  <a:tcPr marL="120123" marR="120123" marT="120123" marB="1201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5316377"/>
                  </a:ext>
                </a:extLst>
              </a:tr>
            </a:tbl>
          </a:graphicData>
        </a:graphic>
      </p:graphicFrame>
    </p:spTree>
    <p:extLst>
      <p:ext uri="{BB962C8B-B14F-4D97-AF65-F5344CB8AC3E}">
        <p14:creationId xmlns:p14="http://schemas.microsoft.com/office/powerpoint/2010/main" val="419263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CONTEXTUALIZACIÓN DEL TRAUMA COMPLEJO</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graphicFrame>
        <p:nvGraphicFramePr>
          <p:cNvPr id="2" name="Tabla 1">
            <a:extLst>
              <a:ext uri="{FF2B5EF4-FFF2-40B4-BE49-F238E27FC236}">
                <a16:creationId xmlns:a16="http://schemas.microsoft.com/office/drawing/2014/main" id="{761C43D5-C09F-972B-DA8E-562E8E080717}"/>
              </a:ext>
            </a:extLst>
          </p:cNvPr>
          <p:cNvGraphicFramePr>
            <a:graphicFrameLocks noGrp="1"/>
          </p:cNvGraphicFramePr>
          <p:nvPr>
            <p:extLst>
              <p:ext uri="{D42A27DB-BD31-4B8C-83A1-F6EECF244321}">
                <p14:modId xmlns:p14="http://schemas.microsoft.com/office/powerpoint/2010/main" val="1723495419"/>
              </p:ext>
            </p:extLst>
          </p:nvPr>
        </p:nvGraphicFramePr>
        <p:xfrm>
          <a:off x="1252413" y="2236987"/>
          <a:ext cx="9687173" cy="2683175"/>
        </p:xfrm>
        <a:graphic>
          <a:graphicData uri="http://schemas.openxmlformats.org/drawingml/2006/table">
            <a:tbl>
              <a:tblPr/>
              <a:tblGrid>
                <a:gridCol w="1665181">
                  <a:extLst>
                    <a:ext uri="{9D8B030D-6E8A-4147-A177-3AD203B41FA5}">
                      <a16:colId xmlns:a16="http://schemas.microsoft.com/office/drawing/2014/main" val="3508642462"/>
                    </a:ext>
                  </a:extLst>
                </a:gridCol>
                <a:gridCol w="2153455">
                  <a:extLst>
                    <a:ext uri="{9D8B030D-6E8A-4147-A177-3AD203B41FA5}">
                      <a16:colId xmlns:a16="http://schemas.microsoft.com/office/drawing/2014/main" val="1763392482"/>
                    </a:ext>
                  </a:extLst>
                </a:gridCol>
                <a:gridCol w="5868537">
                  <a:extLst>
                    <a:ext uri="{9D8B030D-6E8A-4147-A177-3AD203B41FA5}">
                      <a16:colId xmlns:a16="http://schemas.microsoft.com/office/drawing/2014/main" val="1159027067"/>
                    </a:ext>
                  </a:extLst>
                </a:gridCol>
              </a:tblGrid>
              <a:tr h="1373019">
                <a:tc>
                  <a:txBody>
                    <a:bodyPr/>
                    <a:lstStyle/>
                    <a:p>
                      <a:pPr algn="ctr" rtl="0" fontAlgn="ctr">
                        <a:spcBef>
                          <a:spcPts val="0"/>
                        </a:spcBef>
                        <a:spcAft>
                          <a:spcPts val="0"/>
                        </a:spcAft>
                      </a:pPr>
                      <a:r>
                        <a:rPr lang="es-ES" sz="1600" b="1" i="0" u="none" strike="noStrike" dirty="0">
                          <a:solidFill>
                            <a:schemeClr val="tx1">
                              <a:lumMod val="65000"/>
                              <a:lumOff val="35000"/>
                            </a:schemeClr>
                          </a:solidFill>
                          <a:effectLst/>
                          <a:latin typeface="Arial" panose="020B0604020202020204" pitchFamily="34" charset="0"/>
                          <a:cs typeface="Arial" panose="020B0604020202020204" pitchFamily="34" charset="0"/>
                        </a:rPr>
                        <a:t>Categoría 6</a:t>
                      </a:r>
                      <a:endParaRPr lang="es-ES" sz="1600" dirty="0">
                        <a:solidFill>
                          <a:schemeClr val="tx1">
                            <a:lumMod val="65000"/>
                            <a:lumOff val="35000"/>
                          </a:schemeClr>
                        </a:solidFill>
                        <a:effectLst/>
                        <a:latin typeface="Arial" panose="020B0604020202020204" pitchFamily="34" charset="0"/>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7F6">
                        <a:alpha val="25490"/>
                      </a:srgbClr>
                    </a:solidFill>
                  </a:tcPr>
                </a:tc>
                <a:tc>
                  <a:txBody>
                    <a:bodyPr/>
                    <a:lstStyle/>
                    <a:p>
                      <a:pPr algn="ctr" rtl="0" fontAlgn="ctr">
                        <a:spcBef>
                          <a:spcPts val="0"/>
                        </a:spcBef>
                        <a:spcAft>
                          <a:spcPts val="0"/>
                        </a:spcAft>
                      </a:pPr>
                      <a:r>
                        <a:rPr lang="es-ES" sz="1700" b="0" i="0" u="none" strike="noStrike" kern="1200" dirty="0">
                          <a:solidFill>
                            <a:schemeClr val="tx1"/>
                          </a:solidFill>
                          <a:effectLst/>
                          <a:latin typeface="+mn-lt"/>
                          <a:ea typeface="+mn-ea"/>
                          <a:cs typeface="Arial" panose="020B0604020202020204" pitchFamily="34" charset="0"/>
                        </a:rPr>
                        <a:t>Alteraciones sociales</a:t>
                      </a:r>
                      <a:endParaRPr lang="es-ES" sz="1700" dirty="0">
                        <a:solidFill>
                          <a:schemeClr val="tx1"/>
                        </a:solidFill>
                        <a:effectLst/>
                        <a:latin typeface="+mn-lt"/>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192088" rtl="0" fontAlgn="base">
                        <a:buFont typeface="Arial" panose="020B0604020202020204" pitchFamily="34" charset="0"/>
                        <a:buChar char="•"/>
                        <a:tabLst/>
                      </a:pPr>
                      <a:r>
                        <a:rPr lang="es-ES" sz="1700" b="0" i="0" u="none" strike="noStrike" kern="1200" dirty="0">
                          <a:solidFill>
                            <a:schemeClr val="tx1"/>
                          </a:solidFill>
                          <a:effectLst/>
                          <a:latin typeface="+mn-lt"/>
                          <a:ea typeface="+mn-ea"/>
                          <a:cs typeface="Arial" panose="020B0604020202020204" pitchFamily="34" charset="0"/>
                        </a:rPr>
                        <a:t>Incapacidad para confiar en los demás</a:t>
                      </a:r>
                    </a:p>
                    <a:p>
                      <a:pPr marL="285750" indent="-192088" rtl="0" fontAlgn="base">
                        <a:buFont typeface="Arial" panose="020B0604020202020204" pitchFamily="34" charset="0"/>
                        <a:buChar char="•"/>
                        <a:tabLst/>
                      </a:pPr>
                      <a:r>
                        <a:rPr lang="es-ES" sz="1700" b="0" i="0" u="none" strike="noStrike" kern="1200" dirty="0">
                          <a:solidFill>
                            <a:schemeClr val="tx1"/>
                          </a:solidFill>
                          <a:effectLst/>
                          <a:latin typeface="+mn-lt"/>
                          <a:ea typeface="+mn-ea"/>
                          <a:cs typeface="Arial" panose="020B0604020202020204" pitchFamily="34" charset="0"/>
                        </a:rPr>
                        <a:t>Convertirse a uno mismo en víctima</a:t>
                      </a:r>
                    </a:p>
                    <a:p>
                      <a:pPr marL="285750" indent="-192088" rtl="0" fontAlgn="base">
                        <a:buFont typeface="Arial" panose="020B0604020202020204" pitchFamily="34" charset="0"/>
                        <a:buChar char="•"/>
                        <a:tabLst/>
                      </a:pPr>
                      <a:r>
                        <a:rPr lang="es-ES" sz="1700" b="0" i="0" u="none" strike="noStrike" kern="1200" dirty="0">
                          <a:solidFill>
                            <a:schemeClr val="tx1"/>
                          </a:solidFill>
                          <a:effectLst/>
                          <a:latin typeface="+mn-lt"/>
                          <a:ea typeface="+mn-ea"/>
                          <a:cs typeface="Arial" panose="020B0604020202020204" pitchFamily="34" charset="0"/>
                        </a:rPr>
                        <a:t>Convertir en víctimas a los demás</a:t>
                      </a: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477726"/>
                  </a:ext>
                </a:extLst>
              </a:tr>
              <a:tr h="1310156">
                <a:tc>
                  <a:txBody>
                    <a:bodyPr/>
                    <a:lstStyle/>
                    <a:p>
                      <a:pPr algn="ctr" rtl="0" fontAlgn="ctr">
                        <a:spcBef>
                          <a:spcPts val="0"/>
                        </a:spcBef>
                        <a:spcAft>
                          <a:spcPts val="0"/>
                        </a:spcAft>
                      </a:pPr>
                      <a:r>
                        <a:rPr lang="es-ES" sz="1600" b="1" i="0" u="none" strike="noStrike" dirty="0">
                          <a:solidFill>
                            <a:schemeClr val="tx1">
                              <a:lumMod val="65000"/>
                              <a:lumOff val="35000"/>
                            </a:schemeClr>
                          </a:solidFill>
                          <a:effectLst/>
                          <a:latin typeface="Arial" panose="020B0604020202020204" pitchFamily="34" charset="0"/>
                          <a:cs typeface="Arial" panose="020B0604020202020204" pitchFamily="34" charset="0"/>
                        </a:rPr>
                        <a:t>Categoría 7</a:t>
                      </a:r>
                      <a:endParaRPr lang="es-ES" sz="1600" dirty="0">
                        <a:solidFill>
                          <a:schemeClr val="tx1">
                            <a:lumMod val="65000"/>
                            <a:lumOff val="35000"/>
                          </a:schemeClr>
                        </a:solidFill>
                        <a:effectLst/>
                        <a:latin typeface="Arial" panose="020B0604020202020204" pitchFamily="34" charset="0"/>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7F6">
                        <a:alpha val="25490"/>
                      </a:srgbClr>
                    </a:solidFill>
                  </a:tcPr>
                </a:tc>
                <a:tc>
                  <a:txBody>
                    <a:bodyPr/>
                    <a:lstStyle/>
                    <a:p>
                      <a:pPr algn="ctr" rtl="0" fontAlgn="ctr">
                        <a:spcBef>
                          <a:spcPts val="0"/>
                        </a:spcBef>
                        <a:spcAft>
                          <a:spcPts val="0"/>
                        </a:spcAft>
                      </a:pPr>
                      <a:r>
                        <a:rPr lang="es-ES" sz="1700" b="0" i="0" u="none" strike="noStrike" kern="1200" dirty="0">
                          <a:solidFill>
                            <a:schemeClr val="tx1"/>
                          </a:solidFill>
                          <a:effectLst/>
                          <a:latin typeface="+mn-lt"/>
                          <a:ea typeface="+mn-ea"/>
                          <a:cs typeface="Arial" panose="020B0604020202020204" pitchFamily="34" charset="0"/>
                        </a:rPr>
                        <a:t>Alteraciones de los sistemas de significado</a:t>
                      </a:r>
                      <a:endParaRPr lang="es-ES" sz="1700" dirty="0">
                        <a:solidFill>
                          <a:schemeClr val="tx1"/>
                        </a:solidFill>
                        <a:effectLst/>
                        <a:latin typeface="+mn-lt"/>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192088" rtl="0">
                        <a:buFont typeface="Arial" panose="020B0604020202020204" pitchFamily="34" charset="0"/>
                        <a:buChar char="•"/>
                        <a:tabLst/>
                      </a:pPr>
                      <a:r>
                        <a:rPr lang="es-ES" sz="1700" b="0" i="0" u="none" strike="noStrike" kern="1200" dirty="0">
                          <a:solidFill>
                            <a:schemeClr val="tx1"/>
                          </a:solidFill>
                          <a:effectLst/>
                          <a:latin typeface="+mn-lt"/>
                          <a:ea typeface="+mn-ea"/>
                          <a:cs typeface="Arial" panose="020B0604020202020204" pitchFamily="34" charset="0"/>
                        </a:rPr>
                        <a:t>Desesperación e impotencia</a:t>
                      </a:r>
                      <a:endParaRPr lang="es-ES" sz="1700" b="0" dirty="0">
                        <a:solidFill>
                          <a:schemeClr val="tx1"/>
                        </a:solidFill>
                        <a:effectLst/>
                        <a:latin typeface="+mn-lt"/>
                        <a:cs typeface="Arial" panose="020B0604020202020204" pitchFamily="34" charset="0"/>
                      </a:endParaRPr>
                    </a:p>
                    <a:p>
                      <a:pPr marL="285750" indent="-192088" rtl="0">
                        <a:buFont typeface="Arial" panose="020B0604020202020204" pitchFamily="34" charset="0"/>
                        <a:buChar char="•"/>
                        <a:tabLst/>
                      </a:pPr>
                      <a:r>
                        <a:rPr lang="es-ES" sz="1700" b="0" i="0" u="none" strike="noStrike" kern="1200" dirty="0">
                          <a:solidFill>
                            <a:schemeClr val="tx1"/>
                          </a:solidFill>
                          <a:effectLst/>
                          <a:latin typeface="+mn-lt"/>
                          <a:ea typeface="+mn-ea"/>
                          <a:cs typeface="Arial" panose="020B0604020202020204" pitchFamily="34" charset="0"/>
                        </a:rPr>
                        <a:t>Pérdida de creencias anteriores</a:t>
                      </a:r>
                      <a:endParaRPr lang="es-ES" sz="1700" b="0" dirty="0">
                        <a:solidFill>
                          <a:schemeClr val="tx1"/>
                        </a:solidFill>
                        <a:effectLst/>
                        <a:latin typeface="+mn-lt"/>
                        <a:cs typeface="Arial" panose="020B0604020202020204" pitchFamily="34" charset="0"/>
                      </a:endParaRPr>
                    </a:p>
                  </a:txBody>
                  <a:tcPr marL="125685" marR="125685" marT="125685" marB="1256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0443618"/>
                  </a:ext>
                </a:extLst>
              </a:tr>
            </a:tbl>
          </a:graphicData>
        </a:graphic>
      </p:graphicFrame>
    </p:spTree>
    <p:extLst>
      <p:ext uri="{BB962C8B-B14F-4D97-AF65-F5344CB8AC3E}">
        <p14:creationId xmlns:p14="http://schemas.microsoft.com/office/powerpoint/2010/main" val="78714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8">
            <a:extLst>
              <a:ext uri="{FF2B5EF4-FFF2-40B4-BE49-F238E27FC236}">
                <a16:creationId xmlns:a16="http://schemas.microsoft.com/office/drawing/2014/main" id="{BFE873A0-7E2E-4FEC-9CD7-64ADAEEC0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462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D9E64E94-95A5-493F-964D-7AEA417F584E}"/>
              </a:ext>
            </a:extLst>
          </p:cNvPr>
          <p:cNvSpPr txBox="1">
            <a:spLocks noChangeArrowheads="1"/>
          </p:cNvSpPr>
          <p:nvPr/>
        </p:nvSpPr>
        <p:spPr bwMode="auto">
          <a:xfrm>
            <a:off x="0" y="379465"/>
            <a:ext cx="12192000" cy="539750"/>
          </a:xfrm>
          <a:prstGeom prst="rect">
            <a:avLst/>
          </a:prstGeom>
          <a:solidFill>
            <a:schemeClr val="bg1"/>
          </a:solidFill>
          <a:ln>
            <a:noFill/>
          </a:ln>
        </p:spPr>
        <p:txBody>
          <a:bodyPr/>
          <a:lstStyle>
            <a:lvl1pPr>
              <a:spcBef>
                <a:spcPts val="200"/>
              </a:spcBef>
              <a:spcAft>
                <a:spcPts val="40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179388"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358775" indent="-179388">
              <a:spcBef>
                <a:spcPts val="200"/>
              </a:spcBef>
              <a:spcAft>
                <a:spcPts val="400"/>
              </a:spcAft>
              <a:buClr>
                <a:srgbClr val="003847"/>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0"/>
              </a:spcBef>
              <a:spcAft>
                <a:spcPct val="0"/>
              </a:spcAft>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spcAft>
                <a:spcPct val="0"/>
              </a:spcAft>
              <a:buFontTx/>
              <a:buNone/>
            </a:pPr>
            <a:r>
              <a:rPr lang="es-ES_tradnl" altLang="es-ES_tradnl" sz="2500" b="1" dirty="0">
                <a:solidFill>
                  <a:srgbClr val="DF839B"/>
                </a:solidFill>
              </a:rPr>
              <a:t>CONTEXTUALIZACIÓN DEL TRAUMA COMPLEJO</a:t>
            </a:r>
          </a:p>
        </p:txBody>
      </p:sp>
      <p:sp>
        <p:nvSpPr>
          <p:cNvPr id="9" name="Rectángulo 8">
            <a:extLst>
              <a:ext uri="{FF2B5EF4-FFF2-40B4-BE49-F238E27FC236}">
                <a16:creationId xmlns:a16="http://schemas.microsoft.com/office/drawing/2014/main" id="{652571CE-CB63-A9FF-AADC-7AAEFCD5A3F4}"/>
              </a:ext>
            </a:extLst>
          </p:cNvPr>
          <p:cNvSpPr/>
          <p:nvPr/>
        </p:nvSpPr>
        <p:spPr>
          <a:xfrm>
            <a:off x="0" y="1046454"/>
            <a:ext cx="12192000" cy="45719"/>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F19E1914-1524-C56E-8F45-4E273458B58F}"/>
              </a:ext>
            </a:extLst>
          </p:cNvPr>
          <p:cNvSpPr/>
          <p:nvPr/>
        </p:nvSpPr>
        <p:spPr>
          <a:xfrm>
            <a:off x="0" y="6410892"/>
            <a:ext cx="12192000" cy="447107"/>
          </a:xfrm>
          <a:prstGeom prst="rect">
            <a:avLst/>
          </a:prstGeom>
          <a:solidFill>
            <a:srgbClr val="DF839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893B7C66-C171-C6EB-8AA8-8F14F71AE041}"/>
              </a:ext>
            </a:extLst>
          </p:cNvPr>
          <p:cNvSpPr txBox="1"/>
          <p:nvPr/>
        </p:nvSpPr>
        <p:spPr>
          <a:xfrm>
            <a:off x="0" y="1219412"/>
            <a:ext cx="12192000" cy="369332"/>
          </a:xfrm>
          <a:prstGeom prst="rect">
            <a:avLst/>
          </a:prstGeom>
          <a:solidFill>
            <a:srgbClr val="FDE7F6"/>
          </a:solidFill>
        </p:spPr>
        <p:txBody>
          <a:bodyPr wrap="square" rtlCol="0">
            <a:spAutoFit/>
          </a:bodyPr>
          <a:lstStyle/>
          <a:p>
            <a:pPr algn="ctr"/>
            <a:r>
              <a:rPr lang="es-ES" b="1" dirty="0">
                <a:solidFill>
                  <a:schemeClr val="bg2">
                    <a:lumMod val="25000"/>
                  </a:schemeClr>
                </a:solidFill>
                <a:latin typeface="Arial" panose="020B0604020202020204" pitchFamily="34" charset="0"/>
                <a:cs typeface="Arial" panose="020B0604020202020204" pitchFamily="34" charset="0"/>
              </a:rPr>
              <a:t>COMORBILIDAD</a:t>
            </a:r>
          </a:p>
        </p:txBody>
      </p:sp>
      <p:sp>
        <p:nvSpPr>
          <p:cNvPr id="6" name="CuadroTexto 5">
            <a:extLst>
              <a:ext uri="{FF2B5EF4-FFF2-40B4-BE49-F238E27FC236}">
                <a16:creationId xmlns:a16="http://schemas.microsoft.com/office/drawing/2014/main" id="{3F1141A6-A441-27E6-FB6C-2A70AB7B17E4}"/>
              </a:ext>
            </a:extLst>
          </p:cNvPr>
          <p:cNvSpPr txBox="1"/>
          <p:nvPr/>
        </p:nvSpPr>
        <p:spPr>
          <a:xfrm>
            <a:off x="797254" y="1745670"/>
            <a:ext cx="10597491" cy="4555093"/>
          </a:xfrm>
          <a:prstGeom prst="rect">
            <a:avLst/>
          </a:prstGeom>
          <a:noFill/>
        </p:spPr>
        <p:txBody>
          <a:bodyPr wrap="square">
            <a:spAutoFit/>
          </a:bodyPr>
          <a:lstStyle/>
          <a:p>
            <a:pPr marL="285750" indent="-285750" algn="just">
              <a:spcBef>
                <a:spcPts val="600"/>
              </a:spcBef>
              <a:buFont typeface="Arial" panose="020B0604020202020204" pitchFamily="34" charset="0"/>
              <a:buChar char="•"/>
            </a:pPr>
            <a:r>
              <a:rPr lang="es-ES" dirty="0">
                <a:solidFill>
                  <a:schemeClr val="tx1">
                    <a:lumMod val="65000"/>
                    <a:lumOff val="35000"/>
                  </a:schemeClr>
                </a:solidFill>
              </a:rPr>
              <a:t>Se plantea la </a:t>
            </a:r>
            <a:r>
              <a:rPr lang="es-ES" b="1" dirty="0">
                <a:solidFill>
                  <a:schemeClr val="tx1">
                    <a:lumMod val="65000"/>
                    <a:lumOff val="35000"/>
                  </a:schemeClr>
                </a:solidFill>
              </a:rPr>
              <a:t>validez del TEPT complejo como diagnóstico independiente </a:t>
            </a:r>
            <a:r>
              <a:rPr lang="es-ES" dirty="0">
                <a:solidFill>
                  <a:schemeClr val="tx1">
                    <a:lumMod val="65000"/>
                    <a:lumOff val="35000"/>
                  </a:schemeClr>
                </a:solidFill>
              </a:rPr>
              <a:t>dada la comorbilidad de los síntomas tanto con el TEPT como con el TLP, con el que comparte los problemas en la regulación del afecto, en la  autopercepción y en las relaciones interpersonales.</a:t>
            </a:r>
          </a:p>
          <a:p>
            <a:pPr marL="285750" indent="-285750" algn="just">
              <a:spcBef>
                <a:spcPts val="600"/>
              </a:spcBef>
              <a:buFont typeface="Arial" panose="020B0604020202020204" pitchFamily="34" charset="0"/>
              <a:buChar char="•"/>
            </a:pPr>
            <a:r>
              <a:rPr lang="es-ES" b="1" dirty="0">
                <a:solidFill>
                  <a:schemeClr val="tx1">
                    <a:lumMod val="65000"/>
                    <a:lumOff val="35000"/>
                  </a:schemeClr>
                </a:solidFill>
              </a:rPr>
              <a:t>Hay mucha relación entre trauma en la infancia y TLP en la edad adulta</a:t>
            </a:r>
            <a:r>
              <a:rPr lang="es-ES" dirty="0">
                <a:solidFill>
                  <a:schemeClr val="tx1">
                    <a:lumMod val="65000"/>
                    <a:lumOff val="35000"/>
                  </a:schemeClr>
                </a:solidFill>
              </a:rPr>
              <a:t>, por ello, algunos autores han propuesto que el TLP sea una forma de expresión del trauma complejo, o una forma crónica de TEPT con el que comparte alteraciones en áreas fundamentales: regulación afectiva, control de impulsos, relaciones interpersonales e integración del </a:t>
            </a:r>
            <a:r>
              <a:rPr lang="es-ES" dirty="0" err="1">
                <a:solidFill>
                  <a:schemeClr val="tx1">
                    <a:lumMod val="65000"/>
                    <a:lumOff val="35000"/>
                  </a:schemeClr>
                </a:solidFill>
              </a:rPr>
              <a:t>self</a:t>
            </a:r>
            <a:r>
              <a:rPr lang="es-ES" dirty="0">
                <a:solidFill>
                  <a:schemeClr val="tx1">
                    <a:lumMod val="65000"/>
                    <a:lumOff val="35000"/>
                  </a:schemeClr>
                </a:solidFill>
              </a:rPr>
              <a:t>.</a:t>
            </a:r>
          </a:p>
          <a:p>
            <a:pPr marL="285750" indent="-285750" algn="just">
              <a:spcBef>
                <a:spcPts val="600"/>
              </a:spcBef>
              <a:buFont typeface="Arial" panose="020B0604020202020204" pitchFamily="34" charset="0"/>
              <a:buChar char="•"/>
            </a:pPr>
            <a:r>
              <a:rPr lang="es-ES" dirty="0">
                <a:solidFill>
                  <a:schemeClr val="tx1">
                    <a:lumMod val="65000"/>
                    <a:lumOff val="35000"/>
                  </a:schemeClr>
                </a:solidFill>
              </a:rPr>
              <a:t>Sin embargo, la presencia de traumas en la infancia es un </a:t>
            </a:r>
            <a:r>
              <a:rPr lang="es-ES" b="1" dirty="0">
                <a:solidFill>
                  <a:schemeClr val="tx1">
                    <a:lumMod val="65000"/>
                    <a:lumOff val="35000"/>
                  </a:schemeClr>
                </a:solidFill>
              </a:rPr>
              <a:t>factor de riesgo</a:t>
            </a:r>
            <a:r>
              <a:rPr lang="es-ES" dirty="0">
                <a:solidFill>
                  <a:schemeClr val="tx1">
                    <a:lumMod val="65000"/>
                    <a:lumOff val="35000"/>
                  </a:schemeClr>
                </a:solidFill>
              </a:rPr>
              <a:t>, aunque ni necesario ni suficiente para explicar el TLP, ya que no explica por qué algunas personas que han sufrido abusos o maltrato desarrollan TLP mientras que otras no. </a:t>
            </a:r>
          </a:p>
          <a:p>
            <a:pPr marL="285750" indent="-285750" algn="just">
              <a:spcBef>
                <a:spcPts val="600"/>
              </a:spcBef>
              <a:buFont typeface="Arial" panose="020B0604020202020204" pitchFamily="34" charset="0"/>
              <a:buChar char="•"/>
            </a:pPr>
            <a:r>
              <a:rPr lang="es-ES" dirty="0">
                <a:solidFill>
                  <a:schemeClr val="tx1">
                    <a:lumMod val="65000"/>
                    <a:lumOff val="35000"/>
                  </a:schemeClr>
                </a:solidFill>
              </a:rPr>
              <a:t>La idea de que determinados traumas infantiles generan trastornos específicos (como el TLP) no es exacta, ya que depende de </a:t>
            </a:r>
            <a:r>
              <a:rPr lang="es-ES" b="1" dirty="0">
                <a:solidFill>
                  <a:schemeClr val="tx1">
                    <a:lumMod val="65000"/>
                    <a:lumOff val="35000"/>
                  </a:schemeClr>
                </a:solidFill>
              </a:rPr>
              <a:t>variedad de factores </a:t>
            </a:r>
            <a:r>
              <a:rPr lang="es-ES" dirty="0">
                <a:solidFill>
                  <a:schemeClr val="tx1">
                    <a:lumMod val="65000"/>
                    <a:lumOff val="35000"/>
                  </a:schemeClr>
                </a:solidFill>
              </a:rPr>
              <a:t>(biológicos, de personalidad, sociales..) que favorecen la vulnerabilidad a desarrollar ciertos trastornos.</a:t>
            </a:r>
          </a:p>
          <a:p>
            <a:pPr marL="285750" indent="-285750" algn="just">
              <a:spcBef>
                <a:spcPts val="600"/>
              </a:spcBef>
              <a:buFont typeface="Arial" panose="020B0604020202020204" pitchFamily="34" charset="0"/>
              <a:buChar char="•"/>
            </a:pPr>
            <a:r>
              <a:rPr lang="es-ES" dirty="0">
                <a:solidFill>
                  <a:schemeClr val="tx1">
                    <a:lumMod val="65000"/>
                    <a:lumOff val="35000"/>
                  </a:schemeClr>
                </a:solidFill>
              </a:rPr>
              <a:t>Por ello, el trauma puede agravar los síntomas de TLP y empeorar su pronóstico, pero es imprescindible para su diagnóstico.</a:t>
            </a:r>
          </a:p>
        </p:txBody>
      </p:sp>
    </p:spTree>
    <p:extLst>
      <p:ext uri="{BB962C8B-B14F-4D97-AF65-F5344CB8AC3E}">
        <p14:creationId xmlns:p14="http://schemas.microsoft.com/office/powerpoint/2010/main" val="36327900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18688</TotalTime>
  <Words>4747</Words>
  <Application>Microsoft Macintosh PowerPoint</Application>
  <PresentationFormat>Panorámica</PresentationFormat>
  <Paragraphs>327</Paragraphs>
  <Slides>37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37</vt:i4>
      </vt:variant>
    </vt:vector>
  </HeadingPairs>
  <TitlesOfParts>
    <vt:vector size="44" baseType="lpstr">
      <vt:lpstr>Arial</vt:lpstr>
      <vt:lpstr>Calibri</vt:lpstr>
      <vt:lpstr>Calibri Light</vt:lpstr>
      <vt:lpstr>Cambria</vt:lpstr>
      <vt:lpstr>Helvetica</vt:lpstr>
      <vt:lpstr>Symbol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Marketing AMIR Universitas</dc:creator>
  <cp:lastModifiedBy>ALMA MARIA EIXEA MARTINEZ</cp:lastModifiedBy>
  <cp:revision>450</cp:revision>
  <dcterms:created xsi:type="dcterms:W3CDTF">2021-09-09T13:43:43Z</dcterms:created>
  <dcterms:modified xsi:type="dcterms:W3CDTF">2024-01-26T15:29:51Z</dcterms:modified>
</cp:coreProperties>
</file>